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9"/>
  </p:notesMasterIdLst>
  <p:sldIdLst>
    <p:sldId id="257" r:id="rId2"/>
    <p:sldId id="305" r:id="rId3"/>
    <p:sldId id="304" r:id="rId4"/>
    <p:sldId id="282" r:id="rId5"/>
    <p:sldId id="303" r:id="rId6"/>
    <p:sldId id="306" r:id="rId7"/>
    <p:sldId id="302" r:id="rId8"/>
  </p:sldIdLst>
  <p:sldSz cx="9144000" cy="5715000" type="screen16x1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89"/>
    <a:srgbClr val="FFFFBD"/>
    <a:srgbClr val="FF001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911"/>
    <p:restoredTop sz="94939"/>
  </p:normalViewPr>
  <p:slideViewPr>
    <p:cSldViewPr snapToGrid="0">
      <p:cViewPr varScale="1">
        <p:scale>
          <a:sx n="160" d="100"/>
          <a:sy n="160" d="100"/>
        </p:scale>
        <p:origin x="1440" y="4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7FF27B-557D-334F-8D5E-B327C5A298E9}" type="datetimeFigureOut">
              <a:rPr lang="en-AU" smtClean="0"/>
              <a:t>21/2/2025</a:t>
            </a:fld>
            <a:endParaRPr lang="en-AU"/>
          </a:p>
        </p:txBody>
      </p:sp>
      <p:sp>
        <p:nvSpPr>
          <p:cNvPr id="4" name="Slide Image Placeholder 3"/>
          <p:cNvSpPr>
            <a:spLocks noGrp="1" noRot="1" noChangeAspect="1"/>
          </p:cNvSpPr>
          <p:nvPr>
            <p:ph type="sldImg" idx="2"/>
          </p:nvPr>
        </p:nvSpPr>
        <p:spPr>
          <a:xfrm>
            <a:off x="960438" y="1143000"/>
            <a:ext cx="4937125"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05C736-FAD4-1E4D-89A5-433D4AA2963B}" type="slidenum">
              <a:rPr lang="en-AU" smtClean="0"/>
              <a:t>‹#›</a:t>
            </a:fld>
            <a:endParaRPr lang="en-AU"/>
          </a:p>
        </p:txBody>
      </p:sp>
    </p:spTree>
    <p:extLst>
      <p:ext uri="{BB962C8B-B14F-4D97-AF65-F5344CB8AC3E}">
        <p14:creationId xmlns:p14="http://schemas.microsoft.com/office/powerpoint/2010/main" val="1137832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6E05C736-FAD4-1E4D-89A5-433D4AA2963B}" type="slidenum">
              <a:rPr lang="en-AU" smtClean="0"/>
              <a:t>1</a:t>
            </a:fld>
            <a:endParaRPr lang="en-AU" dirty="0"/>
          </a:p>
        </p:txBody>
      </p:sp>
    </p:spTree>
    <p:extLst>
      <p:ext uri="{BB962C8B-B14F-4D97-AF65-F5344CB8AC3E}">
        <p14:creationId xmlns:p14="http://schemas.microsoft.com/office/powerpoint/2010/main" val="32278041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AU"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9327831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AU"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1174008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935302"/>
            <a:ext cx="6858000" cy="1989667"/>
          </a:xfrm>
          <a:prstGeom prst="rect">
            <a:avLst/>
          </a:prstGeom>
        </p:spPr>
        <p:txBody>
          <a:bodyPr anchor="b">
            <a:normAutofit/>
          </a:bodyPr>
          <a:lstStyle>
            <a:lvl1pPr algn="ctr">
              <a:defRPr sz="2400" baseline="0">
                <a:latin typeface="Times New Roman" panose="02020603050405020304" pitchFamily="18" charset="0"/>
              </a:defRPr>
            </a:lvl1pPr>
          </a:lstStyle>
          <a:p>
            <a:r>
              <a:rPr lang="en-GB" dirty="0"/>
              <a:t>Click to edit Master title style</a:t>
            </a:r>
            <a:endParaRPr lang="en-US" dirty="0"/>
          </a:p>
        </p:txBody>
      </p:sp>
      <p:sp>
        <p:nvSpPr>
          <p:cNvPr id="3" name="Subtitle 2"/>
          <p:cNvSpPr>
            <a:spLocks noGrp="1"/>
          </p:cNvSpPr>
          <p:nvPr>
            <p:ph type="subTitle" idx="1"/>
          </p:nvPr>
        </p:nvSpPr>
        <p:spPr>
          <a:xfrm>
            <a:off x="1143000" y="3001698"/>
            <a:ext cx="6858000" cy="1379802"/>
          </a:xfrm>
        </p:spPr>
        <p:txBody>
          <a:bodyPr/>
          <a:lstStyle>
            <a:lvl1pPr marL="0" indent="0" algn="ctr">
              <a:buNone/>
              <a:defRPr sz="1800" baseline="0">
                <a:latin typeface="Times New Roman" panose="02020603050405020304" pitchFamily="18"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dirty="0"/>
              <a:t>Click to edit Master subtitle style</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2/21/25</a:t>
            </a:fld>
            <a:endParaRPr lang="en-US"/>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a:p>
        </p:txBody>
      </p:sp>
    </p:spTree>
    <p:extLst>
      <p:ext uri="{BB962C8B-B14F-4D97-AF65-F5344CB8AC3E}">
        <p14:creationId xmlns:p14="http://schemas.microsoft.com/office/powerpoint/2010/main" val="2933687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2/21/25</a:t>
            </a:fld>
            <a:endParaRPr lang="en-US"/>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a:p>
        </p:txBody>
      </p:sp>
    </p:spTree>
    <p:extLst>
      <p:ext uri="{BB962C8B-B14F-4D97-AF65-F5344CB8AC3E}">
        <p14:creationId xmlns:p14="http://schemas.microsoft.com/office/powerpoint/2010/main" val="272992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04271"/>
            <a:ext cx="1971675" cy="4843198"/>
          </a:xfrm>
          <a:prstGeom prst="rect">
            <a:avLst/>
          </a:prstGeo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28650" y="304271"/>
            <a:ext cx="5800725" cy="484319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2/21/25</a:t>
            </a:fld>
            <a:endParaRPr lang="en-US"/>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a:p>
        </p:txBody>
      </p:sp>
    </p:spTree>
    <p:extLst>
      <p:ext uri="{BB962C8B-B14F-4D97-AF65-F5344CB8AC3E}">
        <p14:creationId xmlns:p14="http://schemas.microsoft.com/office/powerpoint/2010/main" val="4079955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2/21/25</a:t>
            </a:fld>
            <a:endParaRPr lang="en-US"/>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a:p>
        </p:txBody>
      </p:sp>
    </p:spTree>
    <p:extLst>
      <p:ext uri="{BB962C8B-B14F-4D97-AF65-F5344CB8AC3E}">
        <p14:creationId xmlns:p14="http://schemas.microsoft.com/office/powerpoint/2010/main" val="37914196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7" y="1424782"/>
            <a:ext cx="7886700" cy="2377281"/>
          </a:xfrm>
          <a:prstGeom prst="rect">
            <a:avLst/>
          </a:prstGeom>
        </p:spPr>
        <p:txBody>
          <a:bodyPr anchor="b"/>
          <a:lstStyle>
            <a:lvl1pPr>
              <a:defRPr sz="4500"/>
            </a:lvl1pPr>
          </a:lstStyle>
          <a:p>
            <a:r>
              <a:rPr lang="en-GB"/>
              <a:t>Click to edit Master title style</a:t>
            </a:r>
            <a:endParaRPr lang="en-US" dirty="0"/>
          </a:p>
        </p:txBody>
      </p:sp>
      <p:sp>
        <p:nvSpPr>
          <p:cNvPr id="3" name="Text Placeholder 2"/>
          <p:cNvSpPr>
            <a:spLocks noGrp="1"/>
          </p:cNvSpPr>
          <p:nvPr>
            <p:ph type="body" idx="1"/>
          </p:nvPr>
        </p:nvSpPr>
        <p:spPr>
          <a:xfrm>
            <a:off x="623887" y="3824553"/>
            <a:ext cx="7886700" cy="1250156"/>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D4E6CF7E-C746-084D-BF17-6C523B0D2ACF}" type="datetimeFigureOut">
              <a:rPr lang="en-US" smtClean="0"/>
              <a:t>2/21/25</a:t>
            </a:fld>
            <a:endParaRPr lang="en-US"/>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a:p>
        </p:txBody>
      </p:sp>
    </p:spTree>
    <p:extLst>
      <p:ext uri="{BB962C8B-B14F-4D97-AF65-F5344CB8AC3E}">
        <p14:creationId xmlns:p14="http://schemas.microsoft.com/office/powerpoint/2010/main" val="4035309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Content Placeholder 2"/>
          <p:cNvSpPr>
            <a:spLocks noGrp="1"/>
          </p:cNvSpPr>
          <p:nvPr>
            <p:ph sz="half" idx="1"/>
          </p:nvPr>
        </p:nvSpPr>
        <p:spPr>
          <a:xfrm>
            <a:off x="628650" y="1521354"/>
            <a:ext cx="3886200" cy="362611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629150" y="1521354"/>
            <a:ext cx="3886200" cy="362611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D4E6CF7E-C746-084D-BF17-6C523B0D2ACF}" type="datetimeFigureOut">
              <a:rPr lang="en-US" smtClean="0"/>
              <a:t>2/21/25</a:t>
            </a:fld>
            <a:endParaRPr lang="en-US"/>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a:p>
        </p:txBody>
      </p:sp>
    </p:spTree>
    <p:extLst>
      <p:ext uri="{BB962C8B-B14F-4D97-AF65-F5344CB8AC3E}">
        <p14:creationId xmlns:p14="http://schemas.microsoft.com/office/powerpoint/2010/main" val="3369116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04271"/>
            <a:ext cx="7886700" cy="1104636"/>
          </a:xfrm>
          <a:prstGeom prst="rect">
            <a:avLst/>
          </a:prstGeom>
        </p:spPr>
        <p:txBody>
          <a:bodyPr/>
          <a:lstStyle/>
          <a:p>
            <a:r>
              <a:rPr lang="en-GB"/>
              <a:t>Click to edit Master title style</a:t>
            </a:r>
            <a:endParaRPr lang="en-US" dirty="0"/>
          </a:p>
        </p:txBody>
      </p:sp>
      <p:sp>
        <p:nvSpPr>
          <p:cNvPr id="3" name="Text Placeholder 2"/>
          <p:cNvSpPr>
            <a:spLocks noGrp="1"/>
          </p:cNvSpPr>
          <p:nvPr>
            <p:ph type="body" idx="1"/>
          </p:nvPr>
        </p:nvSpPr>
        <p:spPr>
          <a:xfrm>
            <a:off x="629842" y="1400969"/>
            <a:ext cx="3868340"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629842" y="2087563"/>
            <a:ext cx="3868340" cy="307049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629150" y="1400969"/>
            <a:ext cx="3887391"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4629150" y="2087563"/>
            <a:ext cx="3887391" cy="307049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D4E6CF7E-C746-084D-BF17-6C523B0D2ACF}" type="datetimeFigureOut">
              <a:rPr lang="en-US" smtClean="0"/>
              <a:t>2/21/25</a:t>
            </a:fld>
            <a:endParaRPr lang="en-US"/>
          </a:p>
        </p:txBody>
      </p:sp>
      <p:sp>
        <p:nvSpPr>
          <p:cNvPr id="8" name="Footer Placeholder 7"/>
          <p:cNvSpPr>
            <a:spLocks noGrp="1"/>
          </p:cNvSpPr>
          <p:nvPr>
            <p:ph type="ftr" sz="quarter" idx="11"/>
          </p:nvPr>
        </p:nvSpPr>
        <p:spPr>
          <a:xfrm>
            <a:off x="3028950" y="5296959"/>
            <a:ext cx="3086100" cy="304271"/>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32A23974-83D8-7045-B8FB-83D6C4E40E34}" type="slidenum">
              <a:rPr lang="en-US" smtClean="0"/>
              <a:t>‹#›</a:t>
            </a:fld>
            <a:endParaRPr lang="en-US"/>
          </a:p>
        </p:txBody>
      </p:sp>
    </p:spTree>
    <p:extLst>
      <p:ext uri="{BB962C8B-B14F-4D97-AF65-F5344CB8AC3E}">
        <p14:creationId xmlns:p14="http://schemas.microsoft.com/office/powerpoint/2010/main" val="266467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D4E6CF7E-C746-084D-BF17-6C523B0D2ACF}" type="datetimeFigureOut">
              <a:rPr lang="en-US" smtClean="0"/>
              <a:t>2/21/25</a:t>
            </a:fld>
            <a:endParaRPr lang="en-US"/>
          </a:p>
        </p:txBody>
      </p:sp>
      <p:sp>
        <p:nvSpPr>
          <p:cNvPr id="4" name="Footer Placeholder 3"/>
          <p:cNvSpPr>
            <a:spLocks noGrp="1"/>
          </p:cNvSpPr>
          <p:nvPr>
            <p:ph type="ftr" sz="quarter" idx="11"/>
          </p:nvPr>
        </p:nvSpPr>
        <p:spPr>
          <a:xfrm>
            <a:off x="3028950" y="5296959"/>
            <a:ext cx="3086100" cy="304271"/>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32A23974-83D8-7045-B8FB-83D6C4E40E34}" type="slidenum">
              <a:rPr lang="en-US" smtClean="0"/>
              <a:t>‹#›</a:t>
            </a:fld>
            <a:endParaRPr lang="en-US"/>
          </a:p>
        </p:txBody>
      </p:sp>
    </p:spTree>
    <p:extLst>
      <p:ext uri="{BB962C8B-B14F-4D97-AF65-F5344CB8AC3E}">
        <p14:creationId xmlns:p14="http://schemas.microsoft.com/office/powerpoint/2010/main" val="3866156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E6CF7E-C746-084D-BF17-6C523B0D2ACF}" type="datetimeFigureOut">
              <a:rPr lang="en-US" smtClean="0"/>
              <a:t>2/21/25</a:t>
            </a:fld>
            <a:endParaRPr lang="en-US"/>
          </a:p>
        </p:txBody>
      </p:sp>
      <p:sp>
        <p:nvSpPr>
          <p:cNvPr id="3" name="Footer Placeholder 2"/>
          <p:cNvSpPr>
            <a:spLocks noGrp="1"/>
          </p:cNvSpPr>
          <p:nvPr>
            <p:ph type="ftr" sz="quarter" idx="11"/>
          </p:nvPr>
        </p:nvSpPr>
        <p:spPr>
          <a:xfrm>
            <a:off x="3028950" y="5296959"/>
            <a:ext cx="3086100" cy="304271"/>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32A23974-83D8-7045-B8FB-83D6C4E40E34}" type="slidenum">
              <a:rPr lang="en-US" smtClean="0"/>
              <a:t>‹#›</a:t>
            </a:fld>
            <a:endParaRPr lang="en-US"/>
          </a:p>
        </p:txBody>
      </p:sp>
    </p:spTree>
    <p:extLst>
      <p:ext uri="{BB962C8B-B14F-4D97-AF65-F5344CB8AC3E}">
        <p14:creationId xmlns:p14="http://schemas.microsoft.com/office/powerpoint/2010/main" val="528716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a:prstGeom prst="rect">
            <a:avLst/>
          </a:prstGeom>
        </p:spPr>
        <p:txBody>
          <a:bodyPr anchor="b"/>
          <a:lstStyle>
            <a:lvl1pPr>
              <a:defRPr sz="2400"/>
            </a:lvl1pPr>
          </a:lstStyle>
          <a:p>
            <a:r>
              <a:rPr lang="en-GB"/>
              <a:t>Click to edit Master title style</a:t>
            </a:r>
            <a:endParaRPr lang="en-US" dirty="0"/>
          </a:p>
        </p:txBody>
      </p:sp>
      <p:sp>
        <p:nvSpPr>
          <p:cNvPr id="3" name="Content Placeholder 2"/>
          <p:cNvSpPr>
            <a:spLocks noGrp="1"/>
          </p:cNvSpPr>
          <p:nvPr>
            <p:ph idx="1"/>
          </p:nvPr>
        </p:nvSpPr>
        <p:spPr>
          <a:xfrm>
            <a:off x="3887391" y="822855"/>
            <a:ext cx="4629150" cy="406135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D4E6CF7E-C746-084D-BF17-6C523B0D2ACF}" type="datetimeFigureOut">
              <a:rPr lang="en-US" smtClean="0"/>
              <a:t>2/21/25</a:t>
            </a:fld>
            <a:endParaRPr lang="en-US"/>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a:p>
        </p:txBody>
      </p:sp>
    </p:spTree>
    <p:extLst>
      <p:ext uri="{BB962C8B-B14F-4D97-AF65-F5344CB8AC3E}">
        <p14:creationId xmlns:p14="http://schemas.microsoft.com/office/powerpoint/2010/main" val="1127429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a:prstGeom prst="rect">
            <a:avLst/>
          </a:prstGeom>
        </p:spPr>
        <p:txBody>
          <a:bodyPr anchor="b"/>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3887391" y="822855"/>
            <a:ext cx="4629150" cy="4061354"/>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a:t>Click icon to add picture</a:t>
            </a:r>
            <a:endParaRPr lang="en-US"/>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D4E6CF7E-C746-084D-BF17-6C523B0D2ACF}" type="datetimeFigureOut">
              <a:rPr lang="en-US" smtClean="0"/>
              <a:t>2/21/25</a:t>
            </a:fld>
            <a:endParaRPr lang="en-US"/>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a:p>
        </p:txBody>
      </p:sp>
    </p:spTree>
    <p:extLst>
      <p:ext uri="{BB962C8B-B14F-4D97-AF65-F5344CB8AC3E}">
        <p14:creationId xmlns:p14="http://schemas.microsoft.com/office/powerpoint/2010/main" val="18715101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25450" y="606954"/>
            <a:ext cx="7886700" cy="3626115"/>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Date Placeholder 3"/>
          <p:cNvSpPr>
            <a:spLocks noGrp="1"/>
          </p:cNvSpPr>
          <p:nvPr>
            <p:ph type="dt" sz="half" idx="2"/>
          </p:nvPr>
        </p:nvSpPr>
        <p:spPr>
          <a:xfrm>
            <a:off x="628650" y="5296959"/>
            <a:ext cx="2057400" cy="304271"/>
          </a:xfrm>
          <a:prstGeom prst="rect">
            <a:avLst/>
          </a:prstGeom>
        </p:spPr>
        <p:txBody>
          <a:bodyPr vert="horz" lIns="91440" tIns="45720" rIns="91440" bIns="45720" rtlCol="0" anchor="ctr"/>
          <a:lstStyle>
            <a:lvl1pPr algn="l">
              <a:defRPr sz="900" b="0" i="0">
                <a:solidFill>
                  <a:schemeClr val="tx1">
                    <a:tint val="82000"/>
                  </a:schemeClr>
                </a:solidFill>
                <a:latin typeface="Times New Roman" panose="02020603050405020304" pitchFamily="18" charset="0"/>
              </a:defRPr>
            </a:lvl1pPr>
          </a:lstStyle>
          <a:p>
            <a:fld id="{D4E6CF7E-C746-084D-BF17-6C523B0D2ACF}" type="datetimeFigureOut">
              <a:rPr lang="en-US" smtClean="0"/>
              <a:pPr/>
              <a:t>2/21/25</a:t>
            </a:fld>
            <a:endParaRPr lang="en-US"/>
          </a:p>
        </p:txBody>
      </p:sp>
      <p:sp>
        <p:nvSpPr>
          <p:cNvPr id="6" name="Slide Number Placeholder 5"/>
          <p:cNvSpPr>
            <a:spLocks noGrp="1"/>
          </p:cNvSpPr>
          <p:nvPr>
            <p:ph type="sldNum" sz="quarter" idx="4"/>
          </p:nvPr>
        </p:nvSpPr>
        <p:spPr>
          <a:xfrm>
            <a:off x="6457950" y="5296959"/>
            <a:ext cx="2057400" cy="304271"/>
          </a:xfrm>
          <a:prstGeom prst="rect">
            <a:avLst/>
          </a:prstGeom>
        </p:spPr>
        <p:txBody>
          <a:bodyPr vert="horz" lIns="91440" tIns="45720" rIns="91440" bIns="45720" rtlCol="0" anchor="ctr"/>
          <a:lstStyle>
            <a:lvl1pPr algn="r">
              <a:defRPr sz="900" b="0" i="0">
                <a:solidFill>
                  <a:schemeClr val="tx1">
                    <a:tint val="82000"/>
                  </a:schemeClr>
                </a:solidFill>
                <a:latin typeface="Times New Roman" panose="02020603050405020304" pitchFamily="18" charset="0"/>
              </a:defRPr>
            </a:lvl1pPr>
          </a:lstStyle>
          <a:p>
            <a:fld id="{32A23974-83D8-7045-B8FB-83D6C4E40E34}" type="slidenum">
              <a:rPr lang="en-US" smtClean="0"/>
              <a:pPr/>
              <a:t>‹#›</a:t>
            </a:fld>
            <a:endParaRPr lang="en-US"/>
          </a:p>
        </p:txBody>
      </p:sp>
    </p:spTree>
    <p:extLst>
      <p:ext uri="{BB962C8B-B14F-4D97-AF65-F5344CB8AC3E}">
        <p14:creationId xmlns:p14="http://schemas.microsoft.com/office/powerpoint/2010/main" val="14470376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b="0" i="0" kern="1200">
          <a:solidFill>
            <a:schemeClr val="tx1"/>
          </a:solidFill>
          <a:latin typeface="Times New Roman" panose="02020603050405020304" pitchFamily="18"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83E145E-7437-5592-0FFF-32B24FCB537F}"/>
              </a:ext>
            </a:extLst>
          </p:cNvPr>
          <p:cNvSpPr txBox="1">
            <a:spLocks noChangeArrowheads="1"/>
          </p:cNvSpPr>
          <p:nvPr/>
        </p:nvSpPr>
        <p:spPr bwMode="auto">
          <a:xfrm>
            <a:off x="0" y="59996"/>
            <a:ext cx="9144000" cy="511256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lang="en-US" sz="4400" kern="0" dirty="0">
              <a:solidFill>
                <a:srgbClr val="FFFF00"/>
              </a:solidFill>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lang="en-US" sz="4400" kern="0" dirty="0">
                <a:solidFill>
                  <a:srgbClr val="FFFF00"/>
                </a:solidFill>
                <a:latin typeface="Times New Roman" panose="02020603050405020304" pitchFamily="18" charset="0"/>
                <a:ea typeface="+mn-ea"/>
                <a:cs typeface="+mn-cs"/>
              </a:rPr>
              <a:t>1 Thessalonians 2:17 - 3:13</a:t>
            </a: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US" sz="4400" kern="0" dirty="0">
              <a:solidFill>
                <a:srgbClr val="FFFF00"/>
              </a:solidFill>
              <a:latin typeface="Times New Roman" panose="02020603050405020304"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lang="en-US" i="1" kern="0" dirty="0">
                <a:solidFill>
                  <a:srgbClr val="FFFF00"/>
                </a:solidFill>
                <a:latin typeface="Times New Roman" panose="02020603050405020304" pitchFamily="18" charset="0"/>
                <a:ea typeface="+mn-ea"/>
                <a:cs typeface="Times New Roman" panose="02020603050405020304" pitchFamily="18" charset="0"/>
              </a:rPr>
              <a:t>(English Standard Version)</a:t>
            </a:r>
          </a:p>
          <a:p>
            <a:pPr marL="0" marR="0" lvl="0" indent="0" algn="r" defTabSz="914400" rtl="0" eaLnBrk="1" fontAlgn="base" latinLnBrk="0" hangingPunct="1">
              <a:lnSpc>
                <a:spcPct val="100000"/>
              </a:lnSpc>
              <a:spcBef>
                <a:spcPct val="20000"/>
              </a:spcBef>
              <a:spcAft>
                <a:spcPct val="0"/>
              </a:spcAft>
              <a:buClrTx/>
              <a:buSzTx/>
              <a:buFontTx/>
              <a:buNone/>
              <a:tabLst/>
              <a:defRPr/>
            </a:pPr>
            <a:endParaRPr lang="en-US" kern="0" dirty="0">
              <a:solidFill>
                <a:schemeClr val="bg1"/>
              </a:solidFill>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lang="en-US" kern="0" dirty="0">
              <a:solidFill>
                <a:schemeClr val="bg1"/>
              </a:solidFill>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lang="en-US" kern="0" dirty="0">
              <a:solidFill>
                <a:schemeClr val="bg1"/>
              </a:solidFill>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lang="en-US" kern="0" dirty="0">
              <a:solidFill>
                <a:schemeClr val="bg1"/>
              </a:solidFill>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lang="en-US" kern="0" dirty="0">
              <a:solidFill>
                <a:schemeClr val="bg1"/>
              </a:solidFill>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r>
              <a:rPr lang="en-US" kern="0" dirty="0">
                <a:solidFill>
                  <a:schemeClr val="bg1"/>
                </a:solidFill>
                <a:latin typeface="Times New Roman" panose="02020603050405020304" pitchFamily="18" charset="0"/>
                <a:ea typeface="+mn-ea"/>
                <a:cs typeface="Times New Roman" panose="02020603050405020304" pitchFamily="18" charset="0"/>
              </a:rPr>
              <a:t>4  Slides</a:t>
            </a: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US" sz="4400" kern="0" dirty="0">
              <a:solidFill>
                <a:srgbClr val="FFFF00"/>
              </a:solidFill>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AU" sz="4400" kern="0" dirty="0">
              <a:solidFill>
                <a:srgbClr val="FFFF00"/>
              </a:solidFill>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AU" sz="4400" kern="0" dirty="0">
              <a:solidFill>
                <a:srgbClr val="FFFF00"/>
              </a:solidFill>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AU" sz="4400" kern="0" dirty="0">
              <a:solidFill>
                <a:srgbClr val="FFFF00"/>
              </a:solidFill>
              <a:latin typeface="Times New Roman" panose="02020603050405020304" pitchFamily="18" charset="0"/>
              <a:ea typeface="+mn-ea"/>
              <a:cs typeface="+mn-cs"/>
            </a:endParaRPr>
          </a:p>
        </p:txBody>
      </p:sp>
    </p:spTree>
    <p:extLst>
      <p:ext uri="{BB962C8B-B14F-4D97-AF65-F5344CB8AC3E}">
        <p14:creationId xmlns:p14="http://schemas.microsoft.com/office/powerpoint/2010/main" val="39027168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Text Box 4">
            <a:extLst>
              <a:ext uri="{FF2B5EF4-FFF2-40B4-BE49-F238E27FC236}">
                <a16:creationId xmlns:a16="http://schemas.microsoft.com/office/drawing/2014/main" id="{36360AE9-4356-30FF-96CC-16A6408493FB}"/>
              </a:ext>
            </a:extLst>
          </p:cNvPr>
          <p:cNvSpPr txBox="1">
            <a:spLocks noChangeArrowheads="1"/>
          </p:cNvSpPr>
          <p:nvPr/>
        </p:nvSpPr>
        <p:spPr bwMode="auto">
          <a:xfrm>
            <a:off x="22444" y="0"/>
            <a:ext cx="9144000" cy="4586320"/>
          </a:xfrm>
          <a:prstGeom prst="rect">
            <a:avLst/>
          </a:prstGeom>
          <a:noFill/>
          <a:ln w="9525">
            <a:noFill/>
            <a:miter lim="800000"/>
            <a:headEnd/>
            <a:tailEnd/>
          </a:ln>
        </p:spPr>
        <p:txBody>
          <a:bodyPr wrap="square">
            <a:prstTxWarp prst="textNoShape">
              <a:avLst/>
            </a:prstTxWarp>
            <a:spAutoFit/>
          </a:bodyPr>
          <a:lstStyle/>
          <a:p>
            <a:pPr>
              <a:lnSpc>
                <a:spcPct val="115000"/>
              </a:lnSpc>
              <a:spcAft>
                <a:spcPts val="1000"/>
              </a:spcAft>
            </a:pPr>
            <a:r>
              <a:rPr lang="en-AU" sz="3200" b="1" baseline="30000" dirty="0">
                <a:solidFill>
                  <a:srgbClr val="FFFFFF"/>
                </a:solidFill>
                <a:effectLst/>
                <a:latin typeface="Times New Roman" panose="02020603050405020304" pitchFamily="18" charset="0"/>
                <a:ea typeface="Times New Roman" panose="02020603050405020304" pitchFamily="18" charset="0"/>
              </a:rPr>
              <a:t>17 </a:t>
            </a:r>
            <a:r>
              <a:rPr lang="en-AU" sz="3200" dirty="0">
                <a:solidFill>
                  <a:srgbClr val="FFFFFF"/>
                </a:solidFill>
                <a:effectLst/>
                <a:latin typeface="Times New Roman" panose="02020603050405020304" pitchFamily="18" charset="0"/>
                <a:ea typeface="Times New Roman" panose="02020603050405020304" pitchFamily="18" charset="0"/>
              </a:rPr>
              <a:t>But since we were torn away from you, brothers, for a short time, in person not in heart, we endeavoured the more eagerly and with great desire to see you face to face, </a:t>
            </a:r>
            <a:r>
              <a:rPr lang="en-AU" sz="3200" b="1" baseline="30000" dirty="0">
                <a:solidFill>
                  <a:srgbClr val="FFFFFF"/>
                </a:solidFill>
                <a:effectLst/>
                <a:latin typeface="Times New Roman" panose="02020603050405020304" pitchFamily="18" charset="0"/>
                <a:ea typeface="Times New Roman" panose="02020603050405020304" pitchFamily="18" charset="0"/>
              </a:rPr>
              <a:t>18 </a:t>
            </a:r>
            <a:r>
              <a:rPr lang="en-AU" sz="3200" dirty="0">
                <a:solidFill>
                  <a:srgbClr val="FFFFFF"/>
                </a:solidFill>
                <a:effectLst/>
                <a:latin typeface="Times New Roman" panose="02020603050405020304" pitchFamily="18" charset="0"/>
                <a:ea typeface="Times New Roman" panose="02020603050405020304" pitchFamily="18" charset="0"/>
              </a:rPr>
              <a:t>because we wanted to come to you — I, Paul, again and again — but Satan hindered us.  </a:t>
            </a:r>
            <a:r>
              <a:rPr lang="en-AU" sz="3200" b="1" baseline="30000" dirty="0">
                <a:solidFill>
                  <a:srgbClr val="FFFFFF"/>
                </a:solidFill>
                <a:effectLst/>
                <a:latin typeface="Times New Roman" panose="02020603050405020304" pitchFamily="18" charset="0"/>
                <a:ea typeface="Times New Roman" panose="02020603050405020304" pitchFamily="18" charset="0"/>
              </a:rPr>
              <a:t>19 </a:t>
            </a:r>
            <a:r>
              <a:rPr lang="en-AU" sz="3200" dirty="0">
                <a:solidFill>
                  <a:srgbClr val="FFFFFF"/>
                </a:solidFill>
                <a:effectLst/>
                <a:latin typeface="Times New Roman" panose="02020603050405020304" pitchFamily="18" charset="0"/>
                <a:ea typeface="Times New Roman" panose="02020603050405020304" pitchFamily="18" charset="0"/>
              </a:rPr>
              <a:t>For what is our hope or joy or crown of boasting before our Lord Jesus at his coming?  Is it not you?  </a:t>
            </a:r>
            <a:r>
              <a:rPr lang="en-AU" sz="3200" b="1" baseline="30000" dirty="0">
                <a:solidFill>
                  <a:srgbClr val="FFFFFF"/>
                </a:solidFill>
                <a:effectLst/>
                <a:latin typeface="Times New Roman" panose="02020603050405020304" pitchFamily="18" charset="0"/>
                <a:ea typeface="Times New Roman" panose="02020603050405020304" pitchFamily="18" charset="0"/>
              </a:rPr>
              <a:t>20 </a:t>
            </a:r>
            <a:r>
              <a:rPr lang="en-AU" sz="3200" dirty="0">
                <a:solidFill>
                  <a:srgbClr val="FFFFFF"/>
                </a:solidFill>
                <a:effectLst/>
                <a:latin typeface="Times New Roman" panose="02020603050405020304" pitchFamily="18" charset="0"/>
                <a:ea typeface="Times New Roman" panose="02020603050405020304" pitchFamily="18" charset="0"/>
              </a:rPr>
              <a:t>For you are our glory and joy.</a:t>
            </a:r>
            <a:r>
              <a:rPr lang="en-AU" sz="3200" dirty="0">
                <a:effectLst/>
              </a:rPr>
              <a:t> </a:t>
            </a:r>
            <a:endParaRPr lang="en-AU" sz="3200"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13994823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Text Box 4">
            <a:extLst>
              <a:ext uri="{FF2B5EF4-FFF2-40B4-BE49-F238E27FC236}">
                <a16:creationId xmlns:a16="http://schemas.microsoft.com/office/drawing/2014/main" id="{36360AE9-4356-30FF-96CC-16A6408493FB}"/>
              </a:ext>
            </a:extLst>
          </p:cNvPr>
          <p:cNvSpPr txBox="1">
            <a:spLocks noChangeArrowheads="1"/>
          </p:cNvSpPr>
          <p:nvPr/>
        </p:nvSpPr>
        <p:spPr bwMode="auto">
          <a:xfrm>
            <a:off x="22444" y="0"/>
            <a:ext cx="9144000" cy="5511189"/>
          </a:xfrm>
          <a:prstGeom prst="rect">
            <a:avLst/>
          </a:prstGeom>
          <a:noFill/>
          <a:ln w="9525">
            <a:noFill/>
            <a:miter lim="800000"/>
            <a:headEnd/>
            <a:tailEnd/>
          </a:ln>
        </p:spPr>
        <p:txBody>
          <a:bodyPr wrap="square">
            <a:prstTxWarp prst="textNoShape">
              <a:avLst/>
            </a:prstTxWarp>
            <a:spAutoFit/>
          </a:bodyPr>
          <a:lstStyle/>
          <a:p>
            <a:pPr>
              <a:lnSpc>
                <a:spcPct val="115000"/>
              </a:lnSpc>
              <a:spcAft>
                <a:spcPts val="1000"/>
              </a:spcAft>
            </a:pPr>
            <a:r>
              <a:rPr lang="en-AU" sz="2800" b="1" dirty="0">
                <a:solidFill>
                  <a:srgbClr val="FFFFFF"/>
                </a:solidFill>
                <a:effectLst/>
                <a:latin typeface="Times New Roman" panose="02020603050405020304" pitchFamily="18" charset="0"/>
                <a:ea typeface="Times New Roman" panose="02020603050405020304" pitchFamily="18" charset="0"/>
              </a:rPr>
              <a:t>3 </a:t>
            </a:r>
            <a:r>
              <a:rPr lang="en-AU" sz="2800" dirty="0">
                <a:solidFill>
                  <a:srgbClr val="FFFFFF"/>
                </a:solidFill>
                <a:effectLst/>
                <a:latin typeface="Times New Roman" panose="02020603050405020304" pitchFamily="18" charset="0"/>
                <a:ea typeface="Times New Roman" panose="02020603050405020304" pitchFamily="18" charset="0"/>
              </a:rPr>
              <a:t>Therefore when we could bear it no longer, we were willing to be left behind at Athens alone, </a:t>
            </a:r>
            <a:r>
              <a:rPr lang="en-AU" sz="2800" b="1" baseline="30000" dirty="0">
                <a:solidFill>
                  <a:srgbClr val="FFFFFF"/>
                </a:solidFill>
                <a:effectLst/>
                <a:latin typeface="Times New Roman" panose="02020603050405020304" pitchFamily="18" charset="0"/>
                <a:ea typeface="Times New Roman" panose="02020603050405020304" pitchFamily="18" charset="0"/>
              </a:rPr>
              <a:t>2 </a:t>
            </a:r>
            <a:r>
              <a:rPr lang="en-AU" sz="2800" dirty="0">
                <a:solidFill>
                  <a:srgbClr val="FFFFFF"/>
                </a:solidFill>
                <a:effectLst/>
                <a:latin typeface="Times New Roman" panose="02020603050405020304" pitchFamily="18" charset="0"/>
                <a:ea typeface="Times New Roman" panose="02020603050405020304" pitchFamily="18" charset="0"/>
              </a:rPr>
              <a:t>and we sent Timothy, our brother and God’s coworker in the gospel of Christ, to establish and exhort you in your faith, </a:t>
            </a:r>
            <a:r>
              <a:rPr lang="en-AU" sz="2800" b="1" baseline="30000" dirty="0">
                <a:solidFill>
                  <a:srgbClr val="FFFFFF"/>
                </a:solidFill>
                <a:effectLst/>
                <a:latin typeface="Times New Roman" panose="02020603050405020304" pitchFamily="18" charset="0"/>
                <a:ea typeface="Times New Roman" panose="02020603050405020304" pitchFamily="18" charset="0"/>
              </a:rPr>
              <a:t>3 </a:t>
            </a:r>
            <a:r>
              <a:rPr lang="en-AU" sz="2800" dirty="0">
                <a:solidFill>
                  <a:srgbClr val="FFFFFF"/>
                </a:solidFill>
                <a:effectLst/>
                <a:latin typeface="Times New Roman" panose="02020603050405020304" pitchFamily="18" charset="0"/>
                <a:ea typeface="Times New Roman" panose="02020603050405020304" pitchFamily="18" charset="0"/>
              </a:rPr>
              <a:t>that no one be moved by these afflictions.  For you yourselves know that we are destined for this.  </a:t>
            </a:r>
            <a:r>
              <a:rPr lang="en-AU" sz="2800" b="1" baseline="30000" dirty="0">
                <a:solidFill>
                  <a:srgbClr val="FFFFFF"/>
                </a:solidFill>
                <a:effectLst/>
                <a:latin typeface="Times New Roman" panose="02020603050405020304" pitchFamily="18" charset="0"/>
                <a:ea typeface="Times New Roman" panose="02020603050405020304" pitchFamily="18" charset="0"/>
              </a:rPr>
              <a:t>4 </a:t>
            </a:r>
            <a:r>
              <a:rPr lang="en-AU" sz="2800" dirty="0">
                <a:solidFill>
                  <a:srgbClr val="FFFFFF"/>
                </a:solidFill>
                <a:effectLst/>
                <a:latin typeface="Times New Roman" panose="02020603050405020304" pitchFamily="18" charset="0"/>
                <a:ea typeface="Times New Roman" panose="02020603050405020304" pitchFamily="18" charset="0"/>
              </a:rPr>
              <a:t>For when we were with you, we kept telling you beforehand that we were to suffer affliction, just as it has come to pass, and just as you know.  </a:t>
            </a:r>
            <a:r>
              <a:rPr lang="en-AU" sz="2800" b="1" baseline="30000" dirty="0">
                <a:solidFill>
                  <a:srgbClr val="FFFFFF"/>
                </a:solidFill>
                <a:effectLst/>
                <a:latin typeface="Times New Roman" panose="02020603050405020304" pitchFamily="18" charset="0"/>
                <a:ea typeface="Times New Roman" panose="02020603050405020304" pitchFamily="18" charset="0"/>
              </a:rPr>
              <a:t>5 </a:t>
            </a:r>
            <a:r>
              <a:rPr lang="en-AU" sz="2800" dirty="0">
                <a:solidFill>
                  <a:srgbClr val="FFFFFF"/>
                </a:solidFill>
                <a:effectLst/>
                <a:latin typeface="Times New Roman" panose="02020603050405020304" pitchFamily="18" charset="0"/>
                <a:ea typeface="Times New Roman" panose="02020603050405020304" pitchFamily="18" charset="0"/>
              </a:rPr>
              <a:t>For this reason, when I could bear it no longer, I sent to learn about your faith, for fear that somehow the tempter had tempted you and our labour would be in vain.</a:t>
            </a:r>
            <a:r>
              <a:rPr lang="en-AU" sz="2800" dirty="0">
                <a:effectLst/>
              </a:rPr>
              <a:t> </a:t>
            </a:r>
            <a:endParaRPr lang="en-AU" sz="2800"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4217770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Text Box 4">
            <a:extLst>
              <a:ext uri="{FF2B5EF4-FFF2-40B4-BE49-F238E27FC236}">
                <a16:creationId xmlns:a16="http://schemas.microsoft.com/office/drawing/2014/main" id="{36360AE9-4356-30FF-96CC-16A6408493FB}"/>
              </a:ext>
            </a:extLst>
          </p:cNvPr>
          <p:cNvSpPr txBox="1">
            <a:spLocks noChangeArrowheads="1"/>
          </p:cNvSpPr>
          <p:nvPr/>
        </p:nvSpPr>
        <p:spPr bwMode="auto">
          <a:xfrm>
            <a:off x="22444" y="0"/>
            <a:ext cx="9144000" cy="5016117"/>
          </a:xfrm>
          <a:prstGeom prst="rect">
            <a:avLst/>
          </a:prstGeom>
          <a:noFill/>
          <a:ln w="9525">
            <a:noFill/>
            <a:miter lim="800000"/>
            <a:headEnd/>
            <a:tailEnd/>
          </a:ln>
        </p:spPr>
        <p:txBody>
          <a:bodyPr wrap="square">
            <a:prstTxWarp prst="textNoShape">
              <a:avLst/>
            </a:prstTxWarp>
            <a:spAutoFit/>
          </a:bodyPr>
          <a:lstStyle/>
          <a:p>
            <a:pPr indent="152400">
              <a:lnSpc>
                <a:spcPct val="115000"/>
              </a:lnSpc>
              <a:spcAft>
                <a:spcPts val="1000"/>
              </a:spcAft>
            </a:pPr>
            <a:r>
              <a:rPr lang="en-AU" sz="2800" b="1" baseline="30000" dirty="0">
                <a:solidFill>
                  <a:srgbClr val="FFFFFF"/>
                </a:solidFill>
                <a:effectLst/>
                <a:latin typeface="Times New Roman" panose="02020603050405020304" pitchFamily="18" charset="0"/>
                <a:ea typeface="Times New Roman" panose="02020603050405020304" pitchFamily="18" charset="0"/>
              </a:rPr>
              <a:t>6 </a:t>
            </a:r>
            <a:r>
              <a:rPr lang="en-AU" sz="2800" dirty="0">
                <a:solidFill>
                  <a:srgbClr val="FFFFFF"/>
                </a:solidFill>
                <a:effectLst/>
                <a:latin typeface="Times New Roman" panose="02020603050405020304" pitchFamily="18" charset="0"/>
                <a:ea typeface="Times New Roman" panose="02020603050405020304" pitchFamily="18" charset="0"/>
              </a:rPr>
              <a:t>But now that Timothy has come to us from you, and has brought us the good news of your faith and love and reported that you always remember us kindly and long to see us, as we long to see you — </a:t>
            </a:r>
            <a:r>
              <a:rPr lang="en-AU" sz="2800" b="1" baseline="30000" dirty="0">
                <a:solidFill>
                  <a:srgbClr val="FFFFFF"/>
                </a:solidFill>
                <a:effectLst/>
                <a:latin typeface="Times New Roman" panose="02020603050405020304" pitchFamily="18" charset="0"/>
                <a:ea typeface="Times New Roman" panose="02020603050405020304" pitchFamily="18" charset="0"/>
              </a:rPr>
              <a:t>7 </a:t>
            </a:r>
            <a:r>
              <a:rPr lang="en-AU" sz="2800" dirty="0">
                <a:solidFill>
                  <a:srgbClr val="FFFFFF"/>
                </a:solidFill>
                <a:effectLst/>
                <a:latin typeface="Times New Roman" panose="02020603050405020304" pitchFamily="18" charset="0"/>
                <a:ea typeface="Times New Roman" panose="02020603050405020304" pitchFamily="18" charset="0"/>
              </a:rPr>
              <a:t>for this reason, brothers, in all our distress and affliction we have been comforted about you through your faith.  </a:t>
            </a:r>
            <a:r>
              <a:rPr lang="en-AU" sz="2800" b="1" baseline="30000" dirty="0">
                <a:solidFill>
                  <a:srgbClr val="FFFFFF"/>
                </a:solidFill>
                <a:effectLst/>
                <a:latin typeface="Times New Roman" panose="02020603050405020304" pitchFamily="18" charset="0"/>
                <a:ea typeface="Times New Roman" panose="02020603050405020304" pitchFamily="18" charset="0"/>
              </a:rPr>
              <a:t>8 </a:t>
            </a:r>
            <a:r>
              <a:rPr lang="en-AU" sz="2800" dirty="0">
                <a:solidFill>
                  <a:srgbClr val="FFFFFF"/>
                </a:solidFill>
                <a:effectLst/>
                <a:latin typeface="Times New Roman" panose="02020603050405020304" pitchFamily="18" charset="0"/>
                <a:ea typeface="Times New Roman" panose="02020603050405020304" pitchFamily="18" charset="0"/>
              </a:rPr>
              <a:t>For now we live, if you are standing fast in the Lord.  </a:t>
            </a:r>
            <a:r>
              <a:rPr lang="en-AU" sz="2800" b="1" baseline="30000" dirty="0">
                <a:solidFill>
                  <a:srgbClr val="FFFFFF"/>
                </a:solidFill>
                <a:effectLst/>
                <a:latin typeface="Times New Roman" panose="02020603050405020304" pitchFamily="18" charset="0"/>
                <a:ea typeface="Times New Roman" panose="02020603050405020304" pitchFamily="18" charset="0"/>
              </a:rPr>
              <a:t>9 </a:t>
            </a:r>
            <a:r>
              <a:rPr lang="en-AU" sz="2800" dirty="0">
                <a:solidFill>
                  <a:srgbClr val="FFFFFF"/>
                </a:solidFill>
                <a:effectLst/>
                <a:latin typeface="Times New Roman" panose="02020603050405020304" pitchFamily="18" charset="0"/>
                <a:ea typeface="Times New Roman" panose="02020603050405020304" pitchFamily="18" charset="0"/>
              </a:rPr>
              <a:t>For what thanksgiving can we return to God for you, for all the joy that we feel for your sake before our God, </a:t>
            </a:r>
            <a:r>
              <a:rPr lang="en-AU" sz="2800" b="1" baseline="30000" dirty="0">
                <a:solidFill>
                  <a:srgbClr val="FFFFFF"/>
                </a:solidFill>
                <a:effectLst/>
                <a:latin typeface="Times New Roman" panose="02020603050405020304" pitchFamily="18" charset="0"/>
                <a:ea typeface="Times New Roman" panose="02020603050405020304" pitchFamily="18" charset="0"/>
              </a:rPr>
              <a:t>10 </a:t>
            </a:r>
            <a:r>
              <a:rPr lang="en-AU" sz="2800" dirty="0">
                <a:solidFill>
                  <a:srgbClr val="FFFFFF"/>
                </a:solidFill>
                <a:effectLst/>
                <a:latin typeface="Times New Roman" panose="02020603050405020304" pitchFamily="18" charset="0"/>
                <a:ea typeface="Times New Roman" panose="02020603050405020304" pitchFamily="18" charset="0"/>
              </a:rPr>
              <a:t>as we pray most earnestly night and day that we may see you face to face and supply what is lacking in your faith? </a:t>
            </a:r>
            <a:endParaRPr lang="en-AU" sz="2800"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30573953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Text Box 4">
            <a:extLst>
              <a:ext uri="{FF2B5EF4-FFF2-40B4-BE49-F238E27FC236}">
                <a16:creationId xmlns:a16="http://schemas.microsoft.com/office/drawing/2014/main" id="{36360AE9-4356-30FF-96CC-16A6408493FB}"/>
              </a:ext>
            </a:extLst>
          </p:cNvPr>
          <p:cNvSpPr txBox="1">
            <a:spLocks noChangeArrowheads="1"/>
          </p:cNvSpPr>
          <p:nvPr/>
        </p:nvSpPr>
        <p:spPr bwMode="auto">
          <a:xfrm>
            <a:off x="22444" y="0"/>
            <a:ext cx="9144000" cy="4715137"/>
          </a:xfrm>
          <a:prstGeom prst="rect">
            <a:avLst/>
          </a:prstGeom>
          <a:noFill/>
          <a:ln w="9525">
            <a:noFill/>
            <a:miter lim="800000"/>
            <a:headEnd/>
            <a:tailEnd/>
          </a:ln>
        </p:spPr>
        <p:txBody>
          <a:bodyPr wrap="square">
            <a:prstTxWarp prst="textNoShape">
              <a:avLst/>
            </a:prstTxWarp>
            <a:spAutoFit/>
          </a:bodyPr>
          <a:lstStyle/>
          <a:p>
            <a:pPr indent="152400">
              <a:lnSpc>
                <a:spcPct val="115000"/>
              </a:lnSpc>
              <a:spcAft>
                <a:spcPts val="1000"/>
              </a:spcAft>
            </a:pPr>
            <a:r>
              <a:rPr lang="en-AU" sz="3200" b="1" baseline="30000" dirty="0">
                <a:solidFill>
                  <a:srgbClr val="FFFFFF"/>
                </a:solidFill>
                <a:effectLst/>
                <a:latin typeface="Times New Roman" panose="02020603050405020304" pitchFamily="18" charset="0"/>
                <a:ea typeface="Times New Roman" panose="02020603050405020304" pitchFamily="18" charset="0"/>
              </a:rPr>
              <a:t>11 </a:t>
            </a:r>
            <a:r>
              <a:rPr lang="en-AU" sz="3200" dirty="0">
                <a:solidFill>
                  <a:srgbClr val="FFFFFF"/>
                </a:solidFill>
                <a:effectLst/>
                <a:latin typeface="Times New Roman" panose="02020603050405020304" pitchFamily="18" charset="0"/>
                <a:ea typeface="Times New Roman" panose="02020603050405020304" pitchFamily="18" charset="0"/>
              </a:rPr>
              <a:t>Now may our God and Father himself, and our Lord Jesus, direct our way to you, </a:t>
            </a:r>
            <a:r>
              <a:rPr lang="en-AU" sz="3200" b="1" baseline="30000" dirty="0">
                <a:solidFill>
                  <a:srgbClr val="FFFFFF"/>
                </a:solidFill>
                <a:effectLst/>
                <a:latin typeface="Times New Roman" panose="02020603050405020304" pitchFamily="18" charset="0"/>
                <a:ea typeface="Times New Roman" panose="02020603050405020304" pitchFamily="18" charset="0"/>
              </a:rPr>
              <a:t>12 </a:t>
            </a:r>
            <a:r>
              <a:rPr lang="en-AU" sz="3200" dirty="0">
                <a:solidFill>
                  <a:srgbClr val="FFFFFF"/>
                </a:solidFill>
                <a:effectLst/>
                <a:latin typeface="Times New Roman" panose="02020603050405020304" pitchFamily="18" charset="0"/>
                <a:ea typeface="Times New Roman" panose="02020603050405020304" pitchFamily="18" charset="0"/>
              </a:rPr>
              <a:t>and may the Lord make you increase and abound in love for one another and for all, as we do for you, </a:t>
            </a:r>
            <a:r>
              <a:rPr lang="en-AU" sz="3200" b="1" baseline="30000" dirty="0">
                <a:solidFill>
                  <a:srgbClr val="FFFFFF"/>
                </a:solidFill>
                <a:effectLst/>
                <a:latin typeface="Times New Roman" panose="02020603050405020304" pitchFamily="18" charset="0"/>
                <a:ea typeface="Times New Roman" panose="02020603050405020304" pitchFamily="18" charset="0"/>
              </a:rPr>
              <a:t>13 </a:t>
            </a:r>
            <a:r>
              <a:rPr lang="en-AU" sz="3200" dirty="0">
                <a:solidFill>
                  <a:srgbClr val="FFFFFF"/>
                </a:solidFill>
                <a:effectLst/>
                <a:latin typeface="Times New Roman" panose="02020603050405020304" pitchFamily="18" charset="0"/>
                <a:ea typeface="Times New Roman" panose="02020603050405020304" pitchFamily="18" charset="0"/>
              </a:rPr>
              <a:t>so that he may establish your hearts blameless in holiness before our God and Father, at the coming of our Lord Jesus with all his saints. </a:t>
            </a:r>
            <a:endParaRPr lang="en-AU" sz="3200" dirty="0">
              <a:effectLst/>
              <a:latin typeface="Calibri" panose="020F0502020204030204" pitchFamily="34" charset="0"/>
              <a:ea typeface="Times New Roman" panose="02020603050405020304" pitchFamily="18" charset="0"/>
            </a:endParaRPr>
          </a:p>
          <a:p>
            <a:pPr indent="152400">
              <a:lnSpc>
                <a:spcPct val="115000"/>
              </a:lnSpc>
              <a:spcAft>
                <a:spcPts val="1000"/>
              </a:spcAft>
            </a:pPr>
            <a:r>
              <a:rPr lang="en-AU" sz="3200" dirty="0">
                <a:solidFill>
                  <a:srgbClr val="FFFFFF"/>
                </a:solidFill>
                <a:effectLst/>
                <a:latin typeface="Times New Roman" panose="02020603050405020304" pitchFamily="18" charset="0"/>
                <a:ea typeface="Times New Roman" panose="02020603050405020304" pitchFamily="18" charset="0"/>
              </a:rPr>
              <a:t> </a:t>
            </a:r>
            <a:endParaRPr lang="en-AU" sz="3200"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2055981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00D476A1-A274-359B-BECE-8A697B2A5716}"/>
              </a:ext>
            </a:extLst>
          </p:cNvPr>
          <p:cNvSpPr txBox="1"/>
          <p:nvPr/>
        </p:nvSpPr>
        <p:spPr>
          <a:xfrm>
            <a:off x="341905" y="978051"/>
            <a:ext cx="8802095" cy="923330"/>
          </a:xfrm>
          <a:prstGeom prst="rect">
            <a:avLst/>
          </a:prstGeom>
          <a:noFill/>
        </p:spPr>
        <p:txBody>
          <a:bodyPr wrap="square" rtlCol="0">
            <a:spAutoFit/>
          </a:bodyPr>
          <a:lstStyle/>
          <a:p>
            <a:pPr marL="179388" marR="0" lvl="0" indent="-179388"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8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A special bond with</a:t>
            </a:r>
            <a:r>
              <a:rPr kumimoji="0" lang="en-AU" sz="1800" b="0" i="0" u="none" strike="noStrike" kern="1200" cap="none" spc="0" normalizeH="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 those who were instrumental in our coming to faith;</a:t>
            </a:r>
          </a:p>
          <a:p>
            <a:pPr marL="179388" marR="0" lvl="0" indent="-179388"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baseline="0" dirty="0">
                <a:solidFill>
                  <a:prstClr val="white"/>
                </a:solidFill>
                <a:latin typeface="Times New Roman" panose="02020603050405020304" pitchFamily="18" charset="0"/>
                <a:cs typeface="Times New Roman" panose="02020603050405020304" pitchFamily="18" charset="0"/>
              </a:rPr>
              <a:t>Love</a:t>
            </a:r>
            <a:r>
              <a:rPr lang="en-AU" dirty="0">
                <a:solidFill>
                  <a:prstClr val="white"/>
                </a:solidFill>
                <a:latin typeface="Times New Roman" panose="02020603050405020304" pitchFamily="18" charset="0"/>
                <a:cs typeface="Times New Roman" panose="02020603050405020304" pitchFamily="18" charset="0"/>
              </a:rPr>
              <a:t> within the Local Church;</a:t>
            </a:r>
          </a:p>
          <a:p>
            <a:pPr marL="179388" marR="0" lvl="0" indent="-179388"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8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Love</a:t>
            </a:r>
            <a:r>
              <a:rPr kumimoji="0" lang="en-AU" sz="1800" b="0" i="0" u="none" strike="noStrike" kern="1200" cap="none" spc="0" normalizeH="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 in the broader Christian community</a:t>
            </a:r>
            <a:endParaRPr kumimoji="0" lang="en-AU" sz="18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p:txBody>
      </p:sp>
      <p:sp>
        <p:nvSpPr>
          <p:cNvPr id="20" name="TextBox 19">
            <a:extLst>
              <a:ext uri="{FF2B5EF4-FFF2-40B4-BE49-F238E27FC236}">
                <a16:creationId xmlns:a16="http://schemas.microsoft.com/office/drawing/2014/main" id="{C955C38A-0A35-DE39-C2C8-567817FDB9F6}"/>
              </a:ext>
            </a:extLst>
          </p:cNvPr>
          <p:cNvSpPr txBox="1"/>
          <p:nvPr/>
        </p:nvSpPr>
        <p:spPr>
          <a:xfrm>
            <a:off x="87464" y="3686847"/>
            <a:ext cx="4556098" cy="1754326"/>
          </a:xfrm>
          <a:prstGeom prst="rect">
            <a:avLst/>
          </a:prstGeom>
          <a:noFill/>
          <a:ln w="12700">
            <a:solidFill>
              <a:schemeClr val="bg1"/>
            </a:solidFill>
          </a:ln>
        </p:spPr>
        <p:txBody>
          <a:bodyPr wrap="square" rtlCol="0">
            <a:spAutoFit/>
          </a:bodyPr>
          <a:lstStyle/>
          <a:p>
            <a:pPr lvl="0" algn="ctr">
              <a:defRPr/>
            </a:pPr>
            <a:r>
              <a:rPr lang="en-AU" dirty="0">
                <a:solidFill>
                  <a:srgbClr val="FFFF00"/>
                </a:solidFill>
                <a:latin typeface="Times New Roman" panose="02020603050405020304" pitchFamily="18" charset="0"/>
                <a:cs typeface="Times New Roman" panose="02020603050405020304" pitchFamily="18" charset="0"/>
              </a:rPr>
              <a:t>The Joy of a Pastor / Evangelist</a:t>
            </a:r>
          </a:p>
          <a:p>
            <a:pPr marL="285750" lvl="0" indent="-285750">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Joy of the harvest (those who come to faith)</a:t>
            </a:r>
          </a:p>
          <a:p>
            <a:pPr marL="285750" lvl="0" indent="-285750">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Joy of the development   (an increase of love;  joy;  faith;  service;  caring)</a:t>
            </a:r>
          </a:p>
          <a:p>
            <a:pPr marL="285750" lvl="0" indent="-285750">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Something to boast about </a:t>
            </a:r>
            <a:br>
              <a:rPr lang="en-AU" dirty="0">
                <a:solidFill>
                  <a:prstClr val="white"/>
                </a:solidFill>
                <a:latin typeface="Times New Roman" panose="02020603050405020304" pitchFamily="18" charset="0"/>
                <a:cs typeface="Times New Roman" panose="02020603050405020304" pitchFamily="18" charset="0"/>
              </a:rPr>
            </a:br>
            <a:r>
              <a:rPr lang="en-AU" dirty="0">
                <a:solidFill>
                  <a:prstClr val="white"/>
                </a:solidFill>
                <a:latin typeface="Times New Roman" panose="02020603050405020304" pitchFamily="18" charset="0"/>
                <a:cs typeface="Times New Roman" panose="02020603050405020304" pitchFamily="18" charset="0"/>
              </a:rPr>
              <a:t>(pride in what God has done).</a:t>
            </a:r>
          </a:p>
        </p:txBody>
      </p:sp>
      <p:sp>
        <p:nvSpPr>
          <p:cNvPr id="24" name="TextBox 23">
            <a:extLst>
              <a:ext uri="{FF2B5EF4-FFF2-40B4-BE49-F238E27FC236}">
                <a16:creationId xmlns:a16="http://schemas.microsoft.com/office/drawing/2014/main" id="{38B15CE5-C8D8-F2D0-D812-2D847E7EC70E}"/>
              </a:ext>
            </a:extLst>
          </p:cNvPr>
          <p:cNvSpPr txBox="1"/>
          <p:nvPr/>
        </p:nvSpPr>
        <p:spPr>
          <a:xfrm>
            <a:off x="0" y="372404"/>
            <a:ext cx="7110740"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2000" noProof="0" dirty="0">
                <a:solidFill>
                  <a:schemeClr val="bg1"/>
                </a:solidFill>
                <a:latin typeface="Times New Roman" panose="02020603050405020304" pitchFamily="18" charset="0"/>
                <a:cs typeface="Times New Roman" panose="02020603050405020304" pitchFamily="18" charset="0"/>
              </a:rPr>
              <a:t>Paul &amp; Silas wanted to be back together with the Thessalonians</a:t>
            </a:r>
            <a:endParaRPr kumimoji="0" lang="en-AU" sz="2000" b="0" i="0" u="none" strike="noStrike" kern="1200" cap="none" spc="0" normalizeH="0" baseline="0" noProof="0" dirty="0">
              <a:ln>
                <a:noFill/>
              </a:ln>
              <a:solidFill>
                <a:schemeClr val="bg1"/>
              </a:solidFill>
              <a:effectLst/>
              <a:uLnTx/>
              <a:uFillTx/>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5D91611C-D667-471D-0C57-E00B23995D5D}"/>
              </a:ext>
            </a:extLst>
          </p:cNvPr>
          <p:cNvSpPr txBox="1"/>
          <p:nvPr/>
        </p:nvSpPr>
        <p:spPr>
          <a:xfrm>
            <a:off x="0" y="0"/>
            <a:ext cx="9144000" cy="492443"/>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AU" sz="2600" dirty="0">
                <a:solidFill>
                  <a:srgbClr val="FFFF00"/>
                </a:solidFill>
                <a:latin typeface="Times New Roman" panose="02020603050405020304" pitchFamily="18" charset="0"/>
                <a:cs typeface="Times New Roman" panose="02020603050405020304" pitchFamily="18" charset="0"/>
              </a:rPr>
              <a:t>The Combined Joy of the Faithful</a:t>
            </a:r>
            <a:endParaRPr kumimoji="0" lang="en-AU" sz="260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endParaRPr>
          </a:p>
        </p:txBody>
      </p:sp>
      <p:sp>
        <p:nvSpPr>
          <p:cNvPr id="5" name="TextBox 4">
            <a:extLst>
              <a:ext uri="{FF2B5EF4-FFF2-40B4-BE49-F238E27FC236}">
                <a16:creationId xmlns:a16="http://schemas.microsoft.com/office/drawing/2014/main" id="{A934ADDB-6106-1674-F868-398912F50459}"/>
              </a:ext>
            </a:extLst>
          </p:cNvPr>
          <p:cNvSpPr txBox="1"/>
          <p:nvPr/>
        </p:nvSpPr>
        <p:spPr>
          <a:xfrm>
            <a:off x="2592126" y="2988867"/>
            <a:ext cx="6551874" cy="338554"/>
          </a:xfrm>
          <a:prstGeom prst="rect">
            <a:avLst/>
          </a:prstGeom>
          <a:solidFill>
            <a:schemeClr val="bg1"/>
          </a:solidFill>
        </p:spPr>
        <p:txBody>
          <a:bodyPr wrap="square" rtlCol="0">
            <a:spAutoFit/>
          </a:bodyPr>
          <a:lstStyle/>
          <a:p>
            <a:pPr lvl="0">
              <a:defRPr/>
            </a:pPr>
            <a:r>
              <a:rPr lang="en-AU" sz="1600" dirty="0">
                <a:solidFill>
                  <a:srgbClr val="FF0000"/>
                </a:solidFill>
                <a:latin typeface="Comic Sans MS" panose="030F0902030302020204" pitchFamily="66" charset="0"/>
                <a:ea typeface="Times New Roman" panose="02020603050405020304" pitchFamily="18" charset="0"/>
                <a:cs typeface="Times New Roman" panose="02020603050405020304" pitchFamily="18" charset="0"/>
              </a:rPr>
              <a:t>but the one who endures to the end, will be saved</a:t>
            </a:r>
            <a:r>
              <a:rPr lang="en-AU" sz="1600" dirty="0">
                <a:latin typeface="Times New Roman" panose="02020603050405020304" pitchFamily="18" charset="0"/>
                <a:ea typeface="Times New Roman" panose="02020603050405020304" pitchFamily="18" charset="0"/>
              </a:rPr>
              <a:t>.”  (Matthew 10:22)</a:t>
            </a:r>
            <a:r>
              <a:rPr lang="en-AU" sz="1600" dirty="0"/>
              <a:t> </a:t>
            </a:r>
            <a:endParaRPr kumimoji="0" lang="en-US" sz="16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
        <p:nvSpPr>
          <p:cNvPr id="9" name="TextBox 8">
            <a:extLst>
              <a:ext uri="{FF2B5EF4-FFF2-40B4-BE49-F238E27FC236}">
                <a16:creationId xmlns:a16="http://schemas.microsoft.com/office/drawing/2014/main" id="{20381AFC-6603-85CD-9891-774CC0DD7CB0}"/>
              </a:ext>
            </a:extLst>
          </p:cNvPr>
          <p:cNvSpPr txBox="1"/>
          <p:nvPr/>
        </p:nvSpPr>
        <p:spPr>
          <a:xfrm>
            <a:off x="0" y="664792"/>
            <a:ext cx="7110740"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2000" noProof="0" dirty="0">
                <a:solidFill>
                  <a:srgbClr val="FFFF00"/>
                </a:solidFill>
                <a:latin typeface="Times New Roman" panose="02020603050405020304" pitchFamily="18" charset="0"/>
                <a:cs typeface="Times New Roman" panose="02020603050405020304" pitchFamily="18" charset="0"/>
              </a:rPr>
              <a:t>1.  Fellowship (Where Christian Love is expressed)</a:t>
            </a:r>
            <a:endParaRPr kumimoji="0" lang="en-AU" sz="2000"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endParaRPr>
          </a:p>
        </p:txBody>
      </p:sp>
      <p:sp>
        <p:nvSpPr>
          <p:cNvPr id="3" name="TextBox 2">
            <a:extLst>
              <a:ext uri="{FF2B5EF4-FFF2-40B4-BE49-F238E27FC236}">
                <a16:creationId xmlns:a16="http://schemas.microsoft.com/office/drawing/2014/main" id="{7F567C27-D951-A771-D856-736E4BB12AFE}"/>
              </a:ext>
            </a:extLst>
          </p:cNvPr>
          <p:cNvSpPr txBox="1"/>
          <p:nvPr/>
        </p:nvSpPr>
        <p:spPr>
          <a:xfrm>
            <a:off x="15902" y="1809780"/>
            <a:ext cx="8674874"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2000" noProof="0" dirty="0">
                <a:solidFill>
                  <a:srgbClr val="FFFF00"/>
                </a:solidFill>
                <a:latin typeface="Times New Roman" panose="02020603050405020304" pitchFamily="18" charset="0"/>
                <a:cs typeface="Times New Roman" panose="02020603050405020304" pitchFamily="18" charset="0"/>
              </a:rPr>
              <a:t>2.  </a:t>
            </a:r>
            <a:r>
              <a:rPr lang="en-AU" sz="2000" dirty="0">
                <a:solidFill>
                  <a:srgbClr val="FFFF00"/>
                </a:solidFill>
                <a:latin typeface="Times New Roman" panose="02020603050405020304" pitchFamily="18" charset="0"/>
                <a:cs typeface="Times New Roman" panose="02020603050405020304" pitchFamily="18" charset="0"/>
              </a:rPr>
              <a:t>Encouragement to continue following Jesus (in the face of persecution)</a:t>
            </a:r>
            <a:endParaRPr kumimoji="0" lang="en-AU" sz="2000"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endParaRPr>
          </a:p>
        </p:txBody>
      </p:sp>
      <p:sp>
        <p:nvSpPr>
          <p:cNvPr id="6" name="TextBox 5">
            <a:extLst>
              <a:ext uri="{FF2B5EF4-FFF2-40B4-BE49-F238E27FC236}">
                <a16:creationId xmlns:a16="http://schemas.microsoft.com/office/drawing/2014/main" id="{C08D9058-07F3-9C34-30D2-07AC3800A441}"/>
              </a:ext>
            </a:extLst>
          </p:cNvPr>
          <p:cNvSpPr txBox="1"/>
          <p:nvPr/>
        </p:nvSpPr>
        <p:spPr>
          <a:xfrm>
            <a:off x="365759" y="2123039"/>
            <a:ext cx="8778241" cy="923330"/>
          </a:xfrm>
          <a:prstGeom prst="rect">
            <a:avLst/>
          </a:prstGeom>
          <a:noFill/>
        </p:spPr>
        <p:txBody>
          <a:bodyPr wrap="square" rtlCol="0">
            <a:spAutoFit/>
          </a:bodyPr>
          <a:lstStyle/>
          <a:p>
            <a:pPr marL="179388" marR="0" lvl="0" indent="-179388"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8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A spiritual battle.  Satan hindering the work of the Gospel.</a:t>
            </a:r>
          </a:p>
          <a:p>
            <a:pPr marL="179388" marR="0" lvl="0" indent="-179388"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dirty="0">
                <a:solidFill>
                  <a:prstClr val="white"/>
                </a:solidFill>
                <a:latin typeface="Times New Roman" panose="02020603050405020304" pitchFamily="18" charset="0"/>
                <a:cs typeface="Times New Roman" panose="02020603050405020304" pitchFamily="18" charset="0"/>
              </a:rPr>
              <a:t>An evangelist is not a salesman.  Proclaims the Word of God which is true.</a:t>
            </a:r>
          </a:p>
          <a:p>
            <a:pPr marL="179388" marR="0" lvl="0" indent="-179388"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8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Count</a:t>
            </a:r>
            <a:r>
              <a:rPr kumimoji="0" lang="en-AU" sz="1800" b="0" i="0" u="none" strike="noStrike" kern="1200" cap="none" spc="0" normalizeH="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 the cost.  Being a Christian is dangerous;  costly;  tough...</a:t>
            </a:r>
            <a:endParaRPr kumimoji="0" lang="en-AU" sz="18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p:txBody>
      </p:sp>
      <p:sp>
        <p:nvSpPr>
          <p:cNvPr id="7" name="TextBox 6">
            <a:extLst>
              <a:ext uri="{FF2B5EF4-FFF2-40B4-BE49-F238E27FC236}">
                <a16:creationId xmlns:a16="http://schemas.microsoft.com/office/drawing/2014/main" id="{0B5CF676-DBFC-6D69-4AA9-33A267C075E4}"/>
              </a:ext>
            </a:extLst>
          </p:cNvPr>
          <p:cNvSpPr txBox="1"/>
          <p:nvPr/>
        </p:nvSpPr>
        <p:spPr>
          <a:xfrm>
            <a:off x="7951" y="3304626"/>
            <a:ext cx="8674874"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2000" noProof="0" dirty="0">
                <a:solidFill>
                  <a:srgbClr val="FFFF00"/>
                </a:solidFill>
                <a:latin typeface="Times New Roman" panose="02020603050405020304" pitchFamily="18" charset="0"/>
                <a:cs typeface="Times New Roman" panose="02020603050405020304" pitchFamily="18" charset="0"/>
              </a:rPr>
              <a:t>3.  More than “conversion”.  A life of discipleship / being established in the faith</a:t>
            </a:r>
            <a:endParaRPr kumimoji="0" lang="en-AU" sz="2000"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endParaRPr>
          </a:p>
        </p:txBody>
      </p:sp>
      <p:sp>
        <p:nvSpPr>
          <p:cNvPr id="10" name="TextBox 9">
            <a:extLst>
              <a:ext uri="{FF2B5EF4-FFF2-40B4-BE49-F238E27FC236}">
                <a16:creationId xmlns:a16="http://schemas.microsoft.com/office/drawing/2014/main" id="{C3DC0920-402C-A04D-003C-AA807B7897BF}"/>
              </a:ext>
            </a:extLst>
          </p:cNvPr>
          <p:cNvSpPr txBox="1"/>
          <p:nvPr/>
        </p:nvSpPr>
        <p:spPr>
          <a:xfrm>
            <a:off x="4742952" y="3695567"/>
            <a:ext cx="4301657" cy="1477328"/>
          </a:xfrm>
          <a:prstGeom prst="rect">
            <a:avLst/>
          </a:prstGeom>
          <a:noFill/>
          <a:ln w="12700">
            <a:solidFill>
              <a:schemeClr val="bg1"/>
            </a:solidFill>
          </a:ln>
        </p:spPr>
        <p:txBody>
          <a:bodyPr wrap="square" rtlCol="0">
            <a:spAutoFit/>
          </a:bodyPr>
          <a:lstStyle/>
          <a:p>
            <a:pPr lvl="0" algn="ctr">
              <a:defRPr/>
            </a:pPr>
            <a:r>
              <a:rPr lang="en-AU" dirty="0">
                <a:solidFill>
                  <a:srgbClr val="FFFF00"/>
                </a:solidFill>
                <a:latin typeface="Times New Roman" panose="02020603050405020304" pitchFamily="18" charset="0"/>
                <a:cs typeface="Times New Roman" panose="02020603050405020304" pitchFamily="18" charset="0"/>
              </a:rPr>
              <a:t>Prayer</a:t>
            </a:r>
          </a:p>
          <a:p>
            <a:pPr marL="285750" lvl="0" indent="-285750">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Addressed to The Father &amp; The Son</a:t>
            </a:r>
          </a:p>
          <a:p>
            <a:pPr marL="285750" lvl="0" indent="-285750">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Humility in prayer.  We do not put ourselves in the place of God.</a:t>
            </a:r>
          </a:p>
          <a:p>
            <a:pPr marL="285750" lvl="0" indent="-285750">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Lord, “</a:t>
            </a:r>
            <a:r>
              <a:rPr lang="en-AU" u="sng" dirty="0">
                <a:solidFill>
                  <a:prstClr val="white"/>
                </a:solidFill>
                <a:latin typeface="Times New Roman" panose="02020603050405020304" pitchFamily="18" charset="0"/>
                <a:cs typeface="Times New Roman" panose="02020603050405020304" pitchFamily="18" charset="0"/>
              </a:rPr>
              <a:t>May</a:t>
            </a:r>
            <a:r>
              <a:rPr lang="en-AU" dirty="0">
                <a:solidFill>
                  <a:prstClr val="white"/>
                </a:solidFill>
                <a:latin typeface="Times New Roman" panose="02020603050405020304" pitchFamily="18" charset="0"/>
                <a:cs typeface="Times New Roman" panose="02020603050405020304" pitchFamily="18" charset="0"/>
              </a:rPr>
              <a:t> You do this”.</a:t>
            </a:r>
          </a:p>
        </p:txBody>
      </p:sp>
    </p:spTree>
    <p:extLst>
      <p:ext uri="{BB962C8B-B14F-4D97-AF65-F5344CB8AC3E}">
        <p14:creationId xmlns:p14="http://schemas.microsoft.com/office/powerpoint/2010/main" val="3036734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6">
                                            <p:txEl>
                                              <p:pRg st="1" end="1"/>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0">
                                            <p:bg/>
                                          </p:spTgt>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0">
                                            <p:txEl>
                                              <p:pRg st="0" end="0"/>
                                            </p:txEl>
                                          </p:spTgt>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0">
                                            <p:bg/>
                                          </p:spTgt>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0">
                                            <p:txEl>
                                              <p:pRg st="0" end="0"/>
                                            </p:txEl>
                                          </p:spTgt>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0">
                                            <p:txEl>
                                              <p:pRg st="1" end="1"/>
                                            </p:txEl>
                                          </p:spTgt>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20">
                                            <p:txEl>
                                              <p:pRg st="2" end="2"/>
                                            </p:txEl>
                                          </p:spTgt>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20">
                                            <p:txEl>
                                              <p:pRg st="3" end="3"/>
                                            </p:txEl>
                                          </p:spTgt>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10">
                                            <p:txEl>
                                              <p:pRg st="2" end="2"/>
                                            </p:txEl>
                                          </p:spTgt>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P spid="20" grpId="0" uiExpand="1" build="p" animBg="1"/>
      <p:bldP spid="24" grpId="0"/>
      <p:bldP spid="5" grpId="0" animBg="1"/>
      <p:bldP spid="9" grpId="0"/>
      <p:bldP spid="3" grpId="0"/>
      <p:bldP spid="6" grpId="0" uiExpand="1" build="p"/>
      <p:bldP spid="7" grpId="0"/>
      <p:bldP spid="10" grpId="0" uiExpand="1"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00D476A1-A274-359B-BECE-8A697B2A5716}"/>
              </a:ext>
            </a:extLst>
          </p:cNvPr>
          <p:cNvSpPr txBox="1"/>
          <p:nvPr/>
        </p:nvSpPr>
        <p:spPr>
          <a:xfrm>
            <a:off x="341905" y="691141"/>
            <a:ext cx="8802095" cy="646331"/>
          </a:xfrm>
          <a:prstGeom prst="rect">
            <a:avLst/>
          </a:prstGeom>
          <a:noFill/>
        </p:spPr>
        <p:txBody>
          <a:bodyPr wrap="square" rtlCol="0">
            <a:spAutoFit/>
          </a:bodyPr>
          <a:lstStyle/>
          <a:p>
            <a:pPr marL="179388" marR="0" lvl="0" indent="-179388"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8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A special bond with</a:t>
            </a:r>
            <a:r>
              <a:rPr kumimoji="0" lang="en-AU" sz="1800" b="0" i="0" u="none" strike="noStrike" kern="1200" cap="none" spc="0" normalizeH="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 those who were instrumental in our coming to faith;</a:t>
            </a:r>
          </a:p>
          <a:p>
            <a:pPr marL="179388" marR="0" lvl="0" indent="-179388"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baseline="0" dirty="0">
                <a:solidFill>
                  <a:prstClr val="white"/>
                </a:solidFill>
                <a:latin typeface="Times New Roman" panose="02020603050405020304" pitchFamily="18" charset="0"/>
                <a:cs typeface="Times New Roman" panose="02020603050405020304" pitchFamily="18" charset="0"/>
              </a:rPr>
              <a:t>Love</a:t>
            </a:r>
            <a:r>
              <a:rPr lang="en-AU" dirty="0">
                <a:solidFill>
                  <a:prstClr val="white"/>
                </a:solidFill>
                <a:latin typeface="Times New Roman" panose="02020603050405020304" pitchFamily="18" charset="0"/>
                <a:cs typeface="Times New Roman" panose="02020603050405020304" pitchFamily="18" charset="0"/>
              </a:rPr>
              <a:t> within the Local Church;</a:t>
            </a:r>
          </a:p>
        </p:txBody>
      </p:sp>
      <p:sp>
        <p:nvSpPr>
          <p:cNvPr id="20" name="TextBox 19">
            <a:extLst>
              <a:ext uri="{FF2B5EF4-FFF2-40B4-BE49-F238E27FC236}">
                <a16:creationId xmlns:a16="http://schemas.microsoft.com/office/drawing/2014/main" id="{C955C38A-0A35-DE39-C2C8-567817FDB9F6}"/>
              </a:ext>
            </a:extLst>
          </p:cNvPr>
          <p:cNvSpPr txBox="1"/>
          <p:nvPr/>
        </p:nvSpPr>
        <p:spPr>
          <a:xfrm>
            <a:off x="79513" y="3117470"/>
            <a:ext cx="4556098" cy="1754326"/>
          </a:xfrm>
          <a:prstGeom prst="rect">
            <a:avLst/>
          </a:prstGeom>
          <a:noFill/>
          <a:ln w="12700">
            <a:solidFill>
              <a:schemeClr val="bg1"/>
            </a:solidFill>
          </a:ln>
        </p:spPr>
        <p:txBody>
          <a:bodyPr wrap="square" rtlCol="0">
            <a:spAutoFit/>
          </a:bodyPr>
          <a:lstStyle/>
          <a:p>
            <a:pPr lvl="0" algn="ctr">
              <a:defRPr/>
            </a:pPr>
            <a:r>
              <a:rPr lang="en-AU" dirty="0">
                <a:solidFill>
                  <a:srgbClr val="FFFF00"/>
                </a:solidFill>
                <a:latin typeface="Times New Roman" panose="02020603050405020304" pitchFamily="18" charset="0"/>
                <a:cs typeface="Times New Roman" panose="02020603050405020304" pitchFamily="18" charset="0"/>
              </a:rPr>
              <a:t>The Joy of a Pastor / Evangelist</a:t>
            </a:r>
          </a:p>
          <a:p>
            <a:pPr marL="285750" lvl="0" indent="-285750">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Joy of the harvest (those who come to faith)</a:t>
            </a:r>
          </a:p>
          <a:p>
            <a:pPr marL="285750" lvl="0" indent="-285750">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Joy of the development   (an increase of love;  joy;  faith;  service;  caring)</a:t>
            </a:r>
          </a:p>
          <a:p>
            <a:pPr marL="285750" lvl="0" indent="-285750">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Something to boast about </a:t>
            </a:r>
            <a:br>
              <a:rPr lang="en-AU" dirty="0">
                <a:solidFill>
                  <a:prstClr val="white"/>
                </a:solidFill>
                <a:latin typeface="Times New Roman" panose="02020603050405020304" pitchFamily="18" charset="0"/>
                <a:cs typeface="Times New Roman" panose="02020603050405020304" pitchFamily="18" charset="0"/>
              </a:rPr>
            </a:br>
            <a:r>
              <a:rPr lang="en-AU" dirty="0">
                <a:solidFill>
                  <a:prstClr val="white"/>
                </a:solidFill>
                <a:latin typeface="Times New Roman" panose="02020603050405020304" pitchFamily="18" charset="0"/>
                <a:cs typeface="Times New Roman" panose="02020603050405020304" pitchFamily="18" charset="0"/>
              </a:rPr>
              <a:t>(pride in what God has done).</a:t>
            </a:r>
          </a:p>
        </p:txBody>
      </p:sp>
      <p:sp>
        <p:nvSpPr>
          <p:cNvPr id="2" name="TextBox 1">
            <a:extLst>
              <a:ext uri="{FF2B5EF4-FFF2-40B4-BE49-F238E27FC236}">
                <a16:creationId xmlns:a16="http://schemas.microsoft.com/office/drawing/2014/main" id="{5D91611C-D667-471D-0C57-E00B23995D5D}"/>
              </a:ext>
            </a:extLst>
          </p:cNvPr>
          <p:cNvSpPr txBox="1"/>
          <p:nvPr/>
        </p:nvSpPr>
        <p:spPr>
          <a:xfrm>
            <a:off x="0" y="0"/>
            <a:ext cx="9144000" cy="492443"/>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AU" sz="2600" dirty="0">
                <a:solidFill>
                  <a:srgbClr val="FFFF00"/>
                </a:solidFill>
                <a:latin typeface="Times New Roman" panose="02020603050405020304" pitchFamily="18" charset="0"/>
                <a:cs typeface="Times New Roman" panose="02020603050405020304" pitchFamily="18" charset="0"/>
              </a:rPr>
              <a:t>The Combined Joy of the Faithful</a:t>
            </a:r>
            <a:endParaRPr kumimoji="0" lang="en-AU" sz="260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endParaRPr>
          </a:p>
        </p:txBody>
      </p:sp>
      <p:sp>
        <p:nvSpPr>
          <p:cNvPr id="5" name="TextBox 4">
            <a:extLst>
              <a:ext uri="{FF2B5EF4-FFF2-40B4-BE49-F238E27FC236}">
                <a16:creationId xmlns:a16="http://schemas.microsoft.com/office/drawing/2014/main" id="{A934ADDB-6106-1674-F868-398912F50459}"/>
              </a:ext>
            </a:extLst>
          </p:cNvPr>
          <p:cNvSpPr txBox="1"/>
          <p:nvPr/>
        </p:nvSpPr>
        <p:spPr>
          <a:xfrm>
            <a:off x="2576224" y="2386197"/>
            <a:ext cx="6551874" cy="338554"/>
          </a:xfrm>
          <a:prstGeom prst="rect">
            <a:avLst/>
          </a:prstGeom>
          <a:solidFill>
            <a:schemeClr val="bg1"/>
          </a:solidFill>
        </p:spPr>
        <p:txBody>
          <a:bodyPr wrap="square" rtlCol="0">
            <a:spAutoFit/>
          </a:bodyPr>
          <a:lstStyle/>
          <a:p>
            <a:pPr lvl="0">
              <a:defRPr/>
            </a:pPr>
            <a:r>
              <a:rPr lang="en-AU" sz="1600" dirty="0">
                <a:solidFill>
                  <a:srgbClr val="FF0000"/>
                </a:solidFill>
                <a:latin typeface="Comic Sans MS" panose="030F0902030302020204" pitchFamily="66" charset="0"/>
                <a:ea typeface="Times New Roman" panose="02020603050405020304" pitchFamily="18" charset="0"/>
                <a:cs typeface="Times New Roman" panose="02020603050405020304" pitchFamily="18" charset="0"/>
              </a:rPr>
              <a:t>but the one who endures to the end, will be saved</a:t>
            </a:r>
            <a:r>
              <a:rPr lang="en-AU" sz="1600" dirty="0">
                <a:latin typeface="Times New Roman" panose="02020603050405020304" pitchFamily="18" charset="0"/>
                <a:ea typeface="Times New Roman" panose="02020603050405020304" pitchFamily="18" charset="0"/>
              </a:rPr>
              <a:t>.”  (Matthew 10:22)</a:t>
            </a:r>
            <a:r>
              <a:rPr lang="en-AU" sz="1600" dirty="0"/>
              <a:t> </a:t>
            </a:r>
            <a:endParaRPr kumimoji="0" lang="en-US" sz="16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
        <p:nvSpPr>
          <p:cNvPr id="9" name="TextBox 8">
            <a:extLst>
              <a:ext uri="{FF2B5EF4-FFF2-40B4-BE49-F238E27FC236}">
                <a16:creationId xmlns:a16="http://schemas.microsoft.com/office/drawing/2014/main" id="{20381AFC-6603-85CD-9891-774CC0DD7CB0}"/>
              </a:ext>
            </a:extLst>
          </p:cNvPr>
          <p:cNvSpPr txBox="1"/>
          <p:nvPr/>
        </p:nvSpPr>
        <p:spPr>
          <a:xfrm>
            <a:off x="0" y="377882"/>
            <a:ext cx="7110740"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2000" noProof="0" dirty="0">
                <a:solidFill>
                  <a:srgbClr val="FFFF00"/>
                </a:solidFill>
                <a:latin typeface="Times New Roman" panose="02020603050405020304" pitchFamily="18" charset="0"/>
                <a:cs typeface="Times New Roman" panose="02020603050405020304" pitchFamily="18" charset="0"/>
              </a:rPr>
              <a:t>1.  Fellowship (Where Christian Love is expressed)</a:t>
            </a:r>
            <a:endParaRPr kumimoji="0" lang="en-AU" sz="2000"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endParaRPr>
          </a:p>
        </p:txBody>
      </p:sp>
      <p:sp>
        <p:nvSpPr>
          <p:cNvPr id="3" name="TextBox 2">
            <a:extLst>
              <a:ext uri="{FF2B5EF4-FFF2-40B4-BE49-F238E27FC236}">
                <a16:creationId xmlns:a16="http://schemas.microsoft.com/office/drawing/2014/main" id="{7F567C27-D951-A771-D856-736E4BB12AFE}"/>
              </a:ext>
            </a:extLst>
          </p:cNvPr>
          <p:cNvSpPr txBox="1"/>
          <p:nvPr/>
        </p:nvSpPr>
        <p:spPr>
          <a:xfrm>
            <a:off x="0" y="1207110"/>
            <a:ext cx="8674874"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2000" noProof="0" dirty="0">
                <a:solidFill>
                  <a:srgbClr val="FFFF00"/>
                </a:solidFill>
                <a:latin typeface="Times New Roman" panose="02020603050405020304" pitchFamily="18" charset="0"/>
                <a:cs typeface="Times New Roman" panose="02020603050405020304" pitchFamily="18" charset="0"/>
              </a:rPr>
              <a:t>2.  </a:t>
            </a:r>
            <a:r>
              <a:rPr lang="en-AU" sz="2000" dirty="0">
                <a:solidFill>
                  <a:srgbClr val="FFFF00"/>
                </a:solidFill>
                <a:latin typeface="Times New Roman" panose="02020603050405020304" pitchFamily="18" charset="0"/>
                <a:cs typeface="Times New Roman" panose="02020603050405020304" pitchFamily="18" charset="0"/>
              </a:rPr>
              <a:t>Encouragement to continue following Jesus (in the face of persecution)</a:t>
            </a:r>
            <a:endParaRPr kumimoji="0" lang="en-AU" sz="2000"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endParaRPr>
          </a:p>
        </p:txBody>
      </p:sp>
      <p:sp>
        <p:nvSpPr>
          <p:cNvPr id="6" name="TextBox 5">
            <a:extLst>
              <a:ext uri="{FF2B5EF4-FFF2-40B4-BE49-F238E27FC236}">
                <a16:creationId xmlns:a16="http://schemas.microsoft.com/office/drawing/2014/main" id="{C08D9058-07F3-9C34-30D2-07AC3800A441}"/>
              </a:ext>
            </a:extLst>
          </p:cNvPr>
          <p:cNvSpPr txBox="1"/>
          <p:nvPr/>
        </p:nvSpPr>
        <p:spPr>
          <a:xfrm>
            <a:off x="349857" y="1520369"/>
            <a:ext cx="8778241" cy="923330"/>
          </a:xfrm>
          <a:prstGeom prst="rect">
            <a:avLst/>
          </a:prstGeom>
          <a:noFill/>
        </p:spPr>
        <p:txBody>
          <a:bodyPr wrap="square" rtlCol="0">
            <a:spAutoFit/>
          </a:bodyPr>
          <a:lstStyle/>
          <a:p>
            <a:pPr marL="179388" marR="0" lvl="0" indent="-179388"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8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A spiritual battle.  Satan hindering the work of the Gospel.</a:t>
            </a:r>
          </a:p>
          <a:p>
            <a:pPr marL="179388" marR="0" lvl="0" indent="-179388"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dirty="0">
                <a:solidFill>
                  <a:prstClr val="white"/>
                </a:solidFill>
                <a:latin typeface="Times New Roman" panose="02020603050405020304" pitchFamily="18" charset="0"/>
                <a:cs typeface="Times New Roman" panose="02020603050405020304" pitchFamily="18" charset="0"/>
              </a:rPr>
              <a:t>An evangelist is not a salesman.  Proclaims the Word of God which is true.</a:t>
            </a:r>
          </a:p>
          <a:p>
            <a:pPr marL="179388" marR="0" lvl="0" indent="-179388"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8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Count</a:t>
            </a:r>
            <a:r>
              <a:rPr kumimoji="0" lang="en-AU" sz="1800" b="0" i="0" u="none" strike="noStrike" kern="1200" cap="none" spc="0" normalizeH="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 the cost.  Being a Christian is dangerous;  costly;  tough...</a:t>
            </a:r>
            <a:endParaRPr kumimoji="0" lang="en-AU" sz="18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p:txBody>
      </p:sp>
      <p:sp>
        <p:nvSpPr>
          <p:cNvPr id="7" name="TextBox 6">
            <a:extLst>
              <a:ext uri="{FF2B5EF4-FFF2-40B4-BE49-F238E27FC236}">
                <a16:creationId xmlns:a16="http://schemas.microsoft.com/office/drawing/2014/main" id="{0B5CF676-DBFC-6D69-4AA9-33A267C075E4}"/>
              </a:ext>
            </a:extLst>
          </p:cNvPr>
          <p:cNvSpPr txBox="1"/>
          <p:nvPr/>
        </p:nvSpPr>
        <p:spPr>
          <a:xfrm>
            <a:off x="0" y="2735249"/>
            <a:ext cx="8674874"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2000" noProof="0" dirty="0">
                <a:solidFill>
                  <a:srgbClr val="FFFF00"/>
                </a:solidFill>
                <a:latin typeface="Times New Roman" panose="02020603050405020304" pitchFamily="18" charset="0"/>
                <a:cs typeface="Times New Roman" panose="02020603050405020304" pitchFamily="18" charset="0"/>
              </a:rPr>
              <a:t>3.  More than “conversion”.  A life of discipleship / being established in the faith</a:t>
            </a:r>
            <a:endParaRPr kumimoji="0" lang="en-AU" sz="2000"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endParaRPr>
          </a:p>
        </p:txBody>
      </p:sp>
      <p:sp>
        <p:nvSpPr>
          <p:cNvPr id="10" name="TextBox 9">
            <a:extLst>
              <a:ext uri="{FF2B5EF4-FFF2-40B4-BE49-F238E27FC236}">
                <a16:creationId xmlns:a16="http://schemas.microsoft.com/office/drawing/2014/main" id="{C3DC0920-402C-A04D-003C-AA807B7897BF}"/>
              </a:ext>
            </a:extLst>
          </p:cNvPr>
          <p:cNvSpPr txBox="1"/>
          <p:nvPr/>
        </p:nvSpPr>
        <p:spPr>
          <a:xfrm>
            <a:off x="4735001" y="3126190"/>
            <a:ext cx="4301657" cy="1754326"/>
          </a:xfrm>
          <a:prstGeom prst="rect">
            <a:avLst/>
          </a:prstGeom>
          <a:noFill/>
          <a:ln w="12700">
            <a:solidFill>
              <a:schemeClr val="bg1"/>
            </a:solidFill>
          </a:ln>
        </p:spPr>
        <p:txBody>
          <a:bodyPr wrap="square" rtlCol="0">
            <a:spAutoFit/>
          </a:bodyPr>
          <a:lstStyle/>
          <a:p>
            <a:pPr lvl="0" algn="ctr">
              <a:defRPr/>
            </a:pPr>
            <a:r>
              <a:rPr lang="en-AU" dirty="0">
                <a:solidFill>
                  <a:srgbClr val="FFFF00"/>
                </a:solidFill>
                <a:latin typeface="Times New Roman" panose="02020603050405020304" pitchFamily="18" charset="0"/>
                <a:cs typeface="Times New Roman" panose="02020603050405020304" pitchFamily="18" charset="0"/>
              </a:rPr>
              <a:t>Prayer</a:t>
            </a:r>
          </a:p>
          <a:p>
            <a:pPr marL="285750" lvl="0" indent="-285750">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Addressed to The Father &amp; The Son</a:t>
            </a:r>
          </a:p>
          <a:p>
            <a:pPr marL="285750" lvl="0" indent="-285750">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Humility in prayer.  We do not put ourselves in the place of God.</a:t>
            </a:r>
          </a:p>
          <a:p>
            <a:pPr marL="285750" lvl="0" indent="-285750">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Lord, “</a:t>
            </a:r>
            <a:r>
              <a:rPr lang="en-AU" u="sng" dirty="0">
                <a:solidFill>
                  <a:prstClr val="white"/>
                </a:solidFill>
                <a:latin typeface="Times New Roman" panose="02020603050405020304" pitchFamily="18" charset="0"/>
                <a:cs typeface="Times New Roman" panose="02020603050405020304" pitchFamily="18" charset="0"/>
              </a:rPr>
              <a:t>May</a:t>
            </a:r>
            <a:r>
              <a:rPr lang="en-AU" dirty="0">
                <a:solidFill>
                  <a:prstClr val="white"/>
                </a:solidFill>
                <a:latin typeface="Times New Roman" panose="02020603050405020304" pitchFamily="18" charset="0"/>
                <a:cs typeface="Times New Roman" panose="02020603050405020304" pitchFamily="18" charset="0"/>
              </a:rPr>
              <a:t> You do this”.</a:t>
            </a:r>
          </a:p>
          <a:p>
            <a:pPr marL="285750" lvl="0" indent="-285750">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If  the Lord’s will, He can clear the way</a:t>
            </a:r>
          </a:p>
        </p:txBody>
      </p:sp>
      <p:sp>
        <p:nvSpPr>
          <p:cNvPr id="11" name="TextBox 10">
            <a:extLst>
              <a:ext uri="{FF2B5EF4-FFF2-40B4-BE49-F238E27FC236}">
                <a16:creationId xmlns:a16="http://schemas.microsoft.com/office/drawing/2014/main" id="{22D4B142-5E93-28AD-6873-6DBA3736A5C1}"/>
              </a:ext>
            </a:extLst>
          </p:cNvPr>
          <p:cNvSpPr txBox="1"/>
          <p:nvPr/>
        </p:nvSpPr>
        <p:spPr>
          <a:xfrm>
            <a:off x="3760968" y="960889"/>
            <a:ext cx="4548146" cy="369332"/>
          </a:xfrm>
          <a:prstGeom prst="rect">
            <a:avLst/>
          </a:prstGeom>
          <a:noFill/>
        </p:spPr>
        <p:txBody>
          <a:bodyPr wrap="square" rtlCol="0">
            <a:spAutoFit/>
          </a:bodyPr>
          <a:lstStyle/>
          <a:p>
            <a:pPr marL="179388" marR="0" lvl="0" indent="-179388"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8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Love</a:t>
            </a:r>
            <a:r>
              <a:rPr kumimoji="0" lang="en-AU" sz="1800" b="0" i="0" u="none" strike="noStrike" kern="1200" cap="none" spc="0" normalizeH="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 in the broader Christian community</a:t>
            </a:r>
            <a:endParaRPr kumimoji="0" lang="en-AU" sz="18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p:txBody>
      </p:sp>
      <p:sp>
        <p:nvSpPr>
          <p:cNvPr id="13" name="TextBox 12">
            <a:extLst>
              <a:ext uri="{FF2B5EF4-FFF2-40B4-BE49-F238E27FC236}">
                <a16:creationId xmlns:a16="http://schemas.microsoft.com/office/drawing/2014/main" id="{E3DF5E42-8F1E-6A0B-C1AB-A05292C9447E}"/>
              </a:ext>
            </a:extLst>
          </p:cNvPr>
          <p:cNvSpPr txBox="1"/>
          <p:nvPr/>
        </p:nvSpPr>
        <p:spPr>
          <a:xfrm>
            <a:off x="107342" y="4948291"/>
            <a:ext cx="4548146" cy="646331"/>
          </a:xfrm>
          <a:prstGeom prst="rect">
            <a:avLst/>
          </a:prstGeom>
          <a:noFill/>
        </p:spPr>
        <p:txBody>
          <a:bodyPr wrap="square" rtlCol="0">
            <a:spAutoFit/>
          </a:bodyPr>
          <a:lstStyle/>
          <a:p>
            <a:pPr marR="0" lvl="0" algn="l" defTabSz="457200" rtl="0" eaLnBrk="1" fontAlgn="auto" latinLnBrk="0" hangingPunct="1">
              <a:lnSpc>
                <a:spcPct val="100000"/>
              </a:lnSpc>
              <a:spcBef>
                <a:spcPts val="0"/>
              </a:spcBef>
              <a:spcAft>
                <a:spcPts val="0"/>
              </a:spcAft>
              <a:buClrTx/>
              <a:buSzTx/>
              <a:tabLst/>
              <a:defRPr/>
            </a:pPr>
            <a:r>
              <a:rPr kumimoji="0" lang="en-AU" sz="18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1.  If the Lord’s will, He can clear a way.</a:t>
            </a:r>
          </a:p>
          <a:p>
            <a:pPr marR="0" lvl="0" algn="l" defTabSz="457200" rtl="0" eaLnBrk="1" fontAlgn="auto" latinLnBrk="0" hangingPunct="1">
              <a:lnSpc>
                <a:spcPct val="100000"/>
              </a:lnSpc>
              <a:spcBef>
                <a:spcPts val="0"/>
              </a:spcBef>
              <a:spcAft>
                <a:spcPts val="0"/>
              </a:spcAft>
              <a:buClrTx/>
              <a:buSzTx/>
              <a:tabLst/>
              <a:defRPr/>
            </a:pPr>
            <a:r>
              <a:rPr lang="en-AU" dirty="0">
                <a:solidFill>
                  <a:prstClr val="white"/>
                </a:solidFill>
                <a:latin typeface="Times New Roman" panose="02020603050405020304" pitchFamily="18" charset="0"/>
                <a:cs typeface="Times New Roman" panose="02020603050405020304" pitchFamily="18" charset="0"/>
              </a:rPr>
              <a:t>2.  God is at work when love increases.</a:t>
            </a:r>
            <a:endParaRPr kumimoji="0" lang="en-AU" sz="18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p:txBody>
      </p:sp>
      <p:sp>
        <p:nvSpPr>
          <p:cNvPr id="14" name="TextBox 13">
            <a:extLst>
              <a:ext uri="{FF2B5EF4-FFF2-40B4-BE49-F238E27FC236}">
                <a16:creationId xmlns:a16="http://schemas.microsoft.com/office/drawing/2014/main" id="{BB5A38CD-9840-3ADE-521B-DDFD9068D458}"/>
              </a:ext>
            </a:extLst>
          </p:cNvPr>
          <p:cNvSpPr txBox="1"/>
          <p:nvPr/>
        </p:nvSpPr>
        <p:spPr>
          <a:xfrm>
            <a:off x="4488512" y="4948291"/>
            <a:ext cx="4548146" cy="646331"/>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AutoNum type="arabicPeriod" startAt="3"/>
              <a:tabLst/>
              <a:defRPr/>
            </a:pPr>
            <a:r>
              <a:rPr kumimoji="0" lang="en-AU" sz="18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Love of others is also the</a:t>
            </a:r>
            <a:r>
              <a:rPr kumimoji="0" lang="en-AU" sz="1800" b="0" i="0" u="none" strike="noStrike" kern="1200" cap="none" spc="0" normalizeH="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 work of God.</a:t>
            </a:r>
            <a:endParaRPr lang="en-AU" dirty="0">
              <a:solidFill>
                <a:prstClr val="white"/>
              </a:solidFill>
              <a:latin typeface="Times New Roman" panose="02020603050405020304" pitchFamily="18" charset="0"/>
              <a:cs typeface="Times New Roman" panose="02020603050405020304" pitchFamily="18" charset="0"/>
            </a:endParaRPr>
          </a:p>
          <a:p>
            <a:pPr marL="342900" marR="0" lvl="0" indent="-342900" algn="l" defTabSz="457200" rtl="0" eaLnBrk="1" fontAlgn="auto" latinLnBrk="0" hangingPunct="1">
              <a:lnSpc>
                <a:spcPct val="100000"/>
              </a:lnSpc>
              <a:spcBef>
                <a:spcPts val="0"/>
              </a:spcBef>
              <a:spcAft>
                <a:spcPts val="0"/>
              </a:spcAft>
              <a:buClrTx/>
              <a:buSzTx/>
              <a:buAutoNum type="arabicPeriod" startAt="3"/>
              <a:tabLst/>
              <a:defRPr/>
            </a:pPr>
            <a:r>
              <a:rPr lang="en-AU" dirty="0">
                <a:solidFill>
                  <a:prstClr val="white"/>
                </a:solidFill>
                <a:latin typeface="Times New Roman" panose="02020603050405020304" pitchFamily="18" charset="0"/>
                <a:cs typeface="Times New Roman" panose="02020603050405020304" pitchFamily="18" charset="0"/>
              </a:rPr>
              <a:t>Holiness has a lot to do with how we love</a:t>
            </a:r>
            <a:endParaRPr kumimoji="0" lang="en-AU" sz="1800" b="0" i="0" u="none" strike="noStrike" kern="1200" cap="none" spc="0" normalizeH="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513969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uiExpand="1" build="p"/>
      <p:bldP spid="14" grpId="0" uiExpand="1"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Times New Roman-Arial">
      <a:maj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lgn="l">
          <a:defRPr dirty="0">
            <a:solidFill>
              <a:schemeClr val="bg1"/>
            </a:solidFill>
            <a:latin typeface="Times New Roman" panose="02020603050405020304" pitchFamily="18" charset="0"/>
            <a:cs typeface="Times New Roman" panose="02020603050405020304" pitchFamily="18" charset="0"/>
          </a:defRPr>
        </a:defPPr>
      </a:lstStyle>
    </a:tx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5108</TotalTime>
  <Words>948</Words>
  <Application>Microsoft Macintosh PowerPoint</Application>
  <PresentationFormat>On-screen Show (16:10)</PresentationFormat>
  <Paragraphs>64</Paragraphs>
  <Slides>7</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Aptos</vt:lpstr>
      <vt:lpstr>Arial</vt:lpstr>
      <vt:lpstr>Calibri</vt:lpstr>
      <vt:lpstr>Comic Sans MS</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Michael Brumpton</dc:creator>
  <cp:lastModifiedBy>Michael Brumpton</cp:lastModifiedBy>
  <cp:revision>207</cp:revision>
  <cp:lastPrinted>2025-02-21T05:44:37Z</cp:lastPrinted>
  <dcterms:created xsi:type="dcterms:W3CDTF">2024-07-12T04:24:48Z</dcterms:created>
  <dcterms:modified xsi:type="dcterms:W3CDTF">2025-02-21T05:45:48Z</dcterms:modified>
</cp:coreProperties>
</file>